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417" r:id="rId3"/>
    <p:sldId id="520" r:id="rId4"/>
    <p:sldId id="521" r:id="rId5"/>
    <p:sldId id="522" r:id="rId6"/>
    <p:sldId id="510" r:id="rId7"/>
    <p:sldId id="511" r:id="rId8"/>
    <p:sldId id="519" r:id="rId9"/>
    <p:sldId id="512" r:id="rId10"/>
    <p:sldId id="513" r:id="rId11"/>
    <p:sldId id="514" r:id="rId12"/>
    <p:sldId id="515" r:id="rId13"/>
    <p:sldId id="516" r:id="rId14"/>
    <p:sldId id="517" r:id="rId15"/>
    <p:sldId id="518" r:id="rId16"/>
    <p:sldId id="420" r:id="rId17"/>
    <p:sldId id="364" r:id="rId18"/>
    <p:sldId id="365" r:id="rId19"/>
    <p:sldId id="423" r:id="rId20"/>
    <p:sldId id="426" r:id="rId21"/>
    <p:sldId id="427" r:id="rId22"/>
    <p:sldId id="368" r:id="rId23"/>
    <p:sldId id="369" r:id="rId24"/>
    <p:sldId id="496" r:id="rId25"/>
    <p:sldId id="430" r:id="rId26"/>
    <p:sldId id="501" r:id="rId27"/>
    <p:sldId id="429" r:id="rId28"/>
    <p:sldId id="437" r:id="rId29"/>
    <p:sldId id="505" r:id="rId30"/>
    <p:sldId id="442" r:id="rId31"/>
    <p:sldId id="492" r:id="rId32"/>
    <p:sldId id="447" r:id="rId33"/>
    <p:sldId id="506" r:id="rId34"/>
    <p:sldId id="448" r:id="rId35"/>
    <p:sldId id="382" r:id="rId36"/>
    <p:sldId id="379" r:id="rId37"/>
    <p:sldId id="380" r:id="rId38"/>
    <p:sldId id="455" r:id="rId39"/>
    <p:sldId id="509" r:id="rId40"/>
    <p:sldId id="383" r:id="rId41"/>
    <p:sldId id="384" r:id="rId42"/>
    <p:sldId id="456" r:id="rId43"/>
    <p:sldId id="386" r:id="rId44"/>
    <p:sldId id="459" r:id="rId45"/>
    <p:sldId id="388" r:id="rId46"/>
    <p:sldId id="389" r:id="rId47"/>
    <p:sldId id="390" r:id="rId48"/>
    <p:sldId id="391" r:id="rId49"/>
    <p:sldId id="392" r:id="rId50"/>
    <p:sldId id="395" r:id="rId51"/>
    <p:sldId id="396" r:id="rId52"/>
    <p:sldId id="397" r:id="rId53"/>
    <p:sldId id="463" r:id="rId54"/>
    <p:sldId id="466" r:id="rId55"/>
    <p:sldId id="470" r:id="rId56"/>
    <p:sldId id="472" r:id="rId57"/>
    <p:sldId id="401" r:id="rId58"/>
    <p:sldId id="403" r:id="rId59"/>
    <p:sldId id="473" r:id="rId60"/>
    <p:sldId id="405" r:id="rId61"/>
    <p:sldId id="481" r:id="rId62"/>
    <p:sldId id="488" r:id="rId63"/>
    <p:sldId id="356"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2" autoAdjust="0"/>
    <p:restoredTop sz="77778" autoAdjust="0"/>
  </p:normalViewPr>
  <p:slideViewPr>
    <p:cSldViewPr>
      <p:cViewPr varScale="1">
        <p:scale>
          <a:sx n="68" d="100"/>
          <a:sy n="68" d="100"/>
        </p:scale>
        <p:origin x="-1714" y="-77"/>
      </p:cViewPr>
      <p:guideLst>
        <p:guide orient="horz" pos="2160"/>
        <p:guide pos="2880"/>
      </p:guideLst>
    </p:cSldViewPr>
  </p:slideViewPr>
  <p:outlineViewPr>
    <p:cViewPr>
      <p:scale>
        <a:sx n="33" d="100"/>
        <a:sy n="33" d="100"/>
      </p:scale>
      <p:origin x="0" y="1296"/>
    </p:cViewPr>
  </p:outlineViewPr>
  <p:notesTextViewPr>
    <p:cViewPr>
      <p:scale>
        <a:sx n="100" d="100"/>
        <a:sy n="100" d="100"/>
      </p:scale>
      <p:origin x="0" y="0"/>
    </p:cViewPr>
  </p:notesTextViewPr>
  <p:sorterViewPr>
    <p:cViewPr>
      <p:scale>
        <a:sx n="100" d="100"/>
        <a:sy n="100" d="100"/>
      </p:scale>
      <p:origin x="0" y="109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uFillTx/>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uFillTx/>
                <a:latin typeface="+mn-lt"/>
                <a:cs typeface="+mn-cs"/>
              </a:defRPr>
            </a:lvl1pPr>
          </a:lstStyle>
          <a:p>
            <a:pPr>
              <a:defRPr/>
            </a:pPr>
            <a:fld id="{37FB8C0F-41F5-49C1-A469-8B69A261B5D3}" type="datetimeFigureOut">
              <a:rPr lang="en-US"/>
              <a:pPr>
                <a:defRPr/>
              </a:pPr>
              <a:t>9/18/2013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srgbClr val="000000"/>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uFillTx/>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uFillTx/>
                <a:latin typeface="+mn-lt"/>
                <a:cs typeface="+mn-cs"/>
              </a:defRPr>
            </a:lvl1pPr>
          </a:lstStyle>
          <a:p>
            <a:pPr>
              <a:defRPr/>
            </a:pPr>
            <a:fld id="{157B7227-A4E3-4601-9B68-3A5FA97B53EB}" type="slidenum">
              <a:rPr lang="en-US"/>
              <a:pPr>
                <a:defRPr/>
              </a:pPr>
              <a:t>‹#›</a:t>
            </a:fld>
            <a:endParaRPr lang="en-US"/>
          </a:p>
        </p:txBody>
      </p:sp>
    </p:spTree>
    <p:extLst>
      <p:ext uri="{BB962C8B-B14F-4D97-AF65-F5344CB8AC3E}">
        <p14:creationId xmlns:p14="http://schemas.microsoft.com/office/powerpoint/2010/main" val="41890101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a:t>
            </a:r>
            <a:r>
              <a:rPr lang="en-US" baseline="0" dirty="0" smtClean="0"/>
              <a:t> you don’t know what “</a:t>
            </a:r>
            <a:r>
              <a:rPr lang="en-US" baseline="0" dirty="0" err="1" smtClean="0"/>
              <a:t>Elmet</a:t>
            </a:r>
            <a:r>
              <a:rPr lang="en-US" baseline="0" dirty="0" smtClean="0"/>
              <a:t> Herald” means, you will by the end of the class.</a:t>
            </a: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90C8F-B673-4555-A522-4F2405345182}"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10</a:t>
            </a:fld>
            <a:endParaRPr lang="en-US"/>
          </a:p>
        </p:txBody>
      </p:sp>
    </p:spTree>
    <p:extLst>
      <p:ext uri="{BB962C8B-B14F-4D97-AF65-F5344CB8AC3E}">
        <p14:creationId xmlns:p14="http://schemas.microsoft.com/office/powerpoint/2010/main" val="135377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East, kingdom staff heralds are Heralds, local heralds are pursuivants, but the title</a:t>
            </a:r>
            <a:r>
              <a:rPr lang="en-US" baseline="0" dirty="0" smtClean="0"/>
              <a:t> stays with the office.</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11</a:t>
            </a:fld>
            <a:endParaRPr lang="en-US"/>
          </a:p>
        </p:txBody>
      </p:sp>
    </p:spTree>
    <p:extLst>
      <p:ext uri="{BB962C8B-B14F-4D97-AF65-F5344CB8AC3E}">
        <p14:creationId xmlns:p14="http://schemas.microsoft.com/office/powerpoint/2010/main" val="4246470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wouldn’t say “Master</a:t>
            </a:r>
            <a:r>
              <a:rPr lang="en-US" baseline="0" dirty="0" smtClean="0"/>
              <a:t> Ryan Brigantia” or “Lord </a:t>
            </a:r>
            <a:r>
              <a:rPr lang="en-US" baseline="0" dirty="0" err="1" smtClean="0"/>
              <a:t>Yehda</a:t>
            </a:r>
            <a:r>
              <a:rPr lang="en-US" baseline="0" dirty="0" smtClean="0"/>
              <a:t> </a:t>
            </a:r>
            <a:r>
              <a:rPr lang="en-US" baseline="0" dirty="0" err="1" smtClean="0"/>
              <a:t>Elmet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14</a:t>
            </a:fld>
            <a:endParaRPr lang="en-US"/>
          </a:p>
        </p:txBody>
      </p:sp>
    </p:spTree>
    <p:extLst>
      <p:ext uri="{BB962C8B-B14F-4D97-AF65-F5344CB8AC3E}">
        <p14:creationId xmlns:p14="http://schemas.microsoft.com/office/powerpoint/2010/main" val="3819165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East,</a:t>
            </a:r>
            <a:r>
              <a:rPr lang="en-US" baseline="0" dirty="0" smtClean="0"/>
              <a:t> periodic reports only required for group heralds at the moment</a:t>
            </a:r>
          </a:p>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16</a:t>
            </a:fld>
            <a:endParaRPr lang="en-US"/>
          </a:p>
        </p:txBody>
      </p:sp>
    </p:spTree>
    <p:extLst>
      <p:ext uri="{BB962C8B-B14F-4D97-AF65-F5344CB8AC3E}">
        <p14:creationId xmlns:p14="http://schemas.microsoft.com/office/powerpoint/2010/main" val="289121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main website to know, you will use it very often</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17</a:t>
            </a:fld>
            <a:endParaRPr lang="en-US"/>
          </a:p>
        </p:txBody>
      </p:sp>
    </p:spTree>
    <p:extLst>
      <p:ext uri="{BB962C8B-B14F-4D97-AF65-F5344CB8AC3E}">
        <p14:creationId xmlns:p14="http://schemas.microsoft.com/office/powerpoint/2010/main" val="2996437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us as book heralds, the submission website is key.</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18</a:t>
            </a:fld>
            <a:endParaRPr lang="en-US"/>
          </a:p>
        </p:txBody>
      </p:sp>
    </p:spTree>
    <p:extLst>
      <p:ext uri="{BB962C8B-B14F-4D97-AF65-F5344CB8AC3E}">
        <p14:creationId xmlns:p14="http://schemas.microsoft.com/office/powerpoint/2010/main" val="331215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 of the Academy is</a:t>
            </a:r>
            <a:r>
              <a:rPr lang="en-US" baseline="0" dirty="0" smtClean="0"/>
              <a:t> a bunch of very knowledgeable SCA heralds who would accept questions about specific names and devices.  They don’t really do that anymore, but there are still articles published.</a:t>
            </a:r>
          </a:p>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19</a:t>
            </a:fld>
            <a:endParaRPr lang="en-US"/>
          </a:p>
        </p:txBody>
      </p:sp>
    </p:spTree>
    <p:extLst>
      <p:ext uri="{BB962C8B-B14F-4D97-AF65-F5344CB8AC3E}">
        <p14:creationId xmlns:p14="http://schemas.microsoft.com/office/powerpoint/2010/main" val="853006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SCA-HRLDS</a:t>
            </a:r>
            <a:r>
              <a:rPr lang="en-US" baseline="0" dirty="0" smtClean="0"/>
              <a:t> - g</a:t>
            </a:r>
            <a:r>
              <a:rPr lang="en-US" dirty="0" smtClean="0"/>
              <a:t>ood place to go with complex technical</a:t>
            </a:r>
            <a:r>
              <a:rPr lang="en-US" baseline="0" dirty="0" smtClean="0"/>
              <a:t> question, all the SCA senior heralds are on it.</a:t>
            </a:r>
          </a:p>
          <a:p>
            <a:r>
              <a:rPr lang="en-US" baseline="0" dirty="0" smtClean="0"/>
              <a:t>Definitely join your kingdom one as well.</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20</a:t>
            </a:fld>
            <a:endParaRPr lang="en-US"/>
          </a:p>
        </p:txBody>
      </p:sp>
    </p:spTree>
    <p:extLst>
      <p:ext uri="{BB962C8B-B14F-4D97-AF65-F5344CB8AC3E}">
        <p14:creationId xmlns:p14="http://schemas.microsoft.com/office/powerpoint/2010/main" val="196704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EK Her Ed is</a:t>
            </a:r>
            <a:r>
              <a:rPr lang="en-US" baseline="0" dirty="0" smtClean="0"/>
              <a:t> a must for EK heralds – great place to ask newbie questions</a:t>
            </a:r>
          </a:p>
          <a:p>
            <a:r>
              <a:rPr lang="en-US" baseline="0" dirty="0" smtClean="0"/>
              <a:t>The FB group is a good place to hang out and learn – very active</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21</a:t>
            </a:fld>
            <a:endParaRPr lang="en-US"/>
          </a:p>
        </p:txBody>
      </p:sp>
    </p:spTree>
    <p:extLst>
      <p:ext uri="{BB962C8B-B14F-4D97-AF65-F5344CB8AC3E}">
        <p14:creationId xmlns:p14="http://schemas.microsoft.com/office/powerpoint/2010/main" val="3497891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know the old </a:t>
            </a:r>
            <a:r>
              <a:rPr lang="en-US" dirty="0" err="1" smtClean="0"/>
              <a:t>RfS</a:t>
            </a:r>
            <a:r>
              <a:rPr lang="en-US" dirty="0" smtClean="0"/>
              <a:t>,</a:t>
            </a:r>
            <a:r>
              <a:rPr lang="en-US" baseline="0" dirty="0" smtClean="0"/>
              <a:t> things have changed</a:t>
            </a:r>
          </a:p>
          <a:p>
            <a:r>
              <a:rPr lang="en-US" baseline="0" dirty="0" smtClean="0"/>
              <a:t>If you don’t know, even better – less to unlearn</a:t>
            </a:r>
          </a:p>
          <a:p>
            <a:r>
              <a:rPr lang="en-US" baseline="0" dirty="0" smtClean="0"/>
              <a:t>Non-Personal Names are names of SCA branches, households, award orders, and heraldic titles</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22</a:t>
            </a:fld>
            <a:endParaRPr lang="en-US"/>
          </a:p>
        </p:txBody>
      </p:sp>
    </p:spTree>
    <p:extLst>
      <p:ext uri="{BB962C8B-B14F-4D97-AF65-F5344CB8AC3E}">
        <p14:creationId xmlns:p14="http://schemas.microsoft.com/office/powerpoint/2010/main" val="22491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Armory is a broader</a:t>
            </a:r>
            <a:r>
              <a:rPr lang="en-US" baseline="0" dirty="0" smtClean="0"/>
              <a:t> term incorporating devices and badges</a:t>
            </a:r>
          </a:p>
          <a:p>
            <a:r>
              <a:rPr lang="en-US" baseline="0" dirty="0" smtClean="0"/>
              <a:t>Silent heraldry activity varies by kingdom – not much in East, more common elsewhere (Middle?  </a:t>
            </a:r>
            <a:r>
              <a:rPr lang="en-US" baseline="0" dirty="0" err="1" smtClean="0"/>
              <a:t>Aethelmearc</a:t>
            </a:r>
            <a:r>
              <a:rPr lang="en-US" baseline="0" dirty="0" smtClean="0"/>
              <a:t>?)</a:t>
            </a:r>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a:t>
            </a:fld>
            <a:endParaRPr lang="en-US"/>
          </a:p>
        </p:txBody>
      </p:sp>
    </p:spTree>
    <p:extLst>
      <p:ext uri="{BB962C8B-B14F-4D97-AF65-F5344CB8AC3E}">
        <p14:creationId xmlns:p14="http://schemas.microsoft.com/office/powerpoint/2010/main" val="2697181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letter of the rule number</a:t>
            </a:r>
            <a:r>
              <a:rPr lang="en-US" baseline="0" dirty="0" smtClean="0"/>
              <a:t> is GP for General Principle, A for Armory, PN for persona names, and NPN for non-personal names</a:t>
            </a:r>
          </a:p>
          <a:p>
            <a:r>
              <a:rPr lang="en-US" baseline="0" dirty="0" smtClean="0"/>
              <a:t>Avoiding conflict is mandated by corpora, even though names in period weren’t conflict checked</a:t>
            </a:r>
          </a:p>
          <a:p>
            <a:r>
              <a:rPr lang="en-US" baseline="0" dirty="0" smtClean="0"/>
              <a:t>Whether you like that or not, only the </a:t>
            </a:r>
            <a:r>
              <a:rPr lang="en-US" baseline="0" dirty="0" err="1" smtClean="0"/>
              <a:t>BoD</a:t>
            </a:r>
            <a:r>
              <a:rPr lang="en-US" baseline="0" dirty="0" smtClean="0"/>
              <a:t> can change that</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23</a:t>
            </a:fld>
            <a:endParaRPr lang="en-US"/>
          </a:p>
        </p:txBody>
      </p:sp>
    </p:spTree>
    <p:extLst>
      <p:ext uri="{BB962C8B-B14F-4D97-AF65-F5344CB8AC3E}">
        <p14:creationId xmlns:p14="http://schemas.microsoft.com/office/powerpoint/2010/main" val="9457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Letter and numbers are alternated in the rule numbers.</a:t>
            </a:r>
          </a:p>
          <a:p>
            <a:r>
              <a:rPr lang="en-US" dirty="0" smtClean="0"/>
              <a:t>No</a:t>
            </a:r>
            <a:r>
              <a:rPr lang="en-US" baseline="0" dirty="0" smtClean="0"/>
              <a:t> “</a:t>
            </a:r>
            <a:r>
              <a:rPr lang="en-US" baseline="0" dirty="0" err="1" smtClean="0"/>
              <a:t>Moonunit</a:t>
            </a:r>
            <a:r>
              <a:rPr lang="en-US" baseline="0" dirty="0" smtClean="0"/>
              <a:t>” in names and no molecules in armory</a:t>
            </a:r>
          </a:p>
          <a:p>
            <a:r>
              <a:rPr lang="en-US" baseline="0" dirty="0" smtClean="0"/>
              <a:t>Period Combination – example: </a:t>
            </a:r>
            <a:r>
              <a:rPr lang="en-US" baseline="0" dirty="0" err="1" smtClean="0"/>
              <a:t>Siebermacher</a:t>
            </a:r>
            <a:r>
              <a:rPr lang="en-US" baseline="0" dirty="0" smtClean="0"/>
              <a:t> and </a:t>
            </a:r>
            <a:r>
              <a:rPr lang="en-US" baseline="0" dirty="0" err="1" smtClean="0"/>
              <a:t>Hoffmaister</a:t>
            </a:r>
            <a:endParaRPr lang="en-US" baseline="0" dirty="0" smtClean="0"/>
          </a:p>
          <a:p>
            <a:r>
              <a:rPr lang="en-US" baseline="0" dirty="0" smtClean="0"/>
              <a:t>IAP examples – black lion on red field</a:t>
            </a:r>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24</a:t>
            </a:fld>
            <a:endParaRPr lang="en-US"/>
          </a:p>
        </p:txBody>
      </p:sp>
    </p:spTree>
    <p:extLst>
      <p:ext uri="{BB962C8B-B14F-4D97-AF65-F5344CB8AC3E}">
        <p14:creationId xmlns:p14="http://schemas.microsoft.com/office/powerpoint/2010/main" val="3963348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 of these have anything to do with being</a:t>
            </a:r>
            <a:r>
              <a:rPr lang="en-US" baseline="0" dirty="0" smtClean="0"/>
              <a:t> period – these are modern SCA requirements</a:t>
            </a:r>
          </a:p>
          <a:p>
            <a:r>
              <a:rPr lang="en-US" baseline="0" dirty="0" smtClean="0"/>
              <a:t>“John Smith” </a:t>
            </a:r>
            <a:r>
              <a:rPr lang="en-US" baseline="0" dirty="0" err="1" smtClean="0"/>
              <a:t>vs</a:t>
            </a:r>
            <a:r>
              <a:rPr lang="en-US" baseline="0" dirty="0" smtClean="0"/>
              <a:t> “Johnny Smith” can be resolved with permission</a:t>
            </a:r>
          </a:p>
          <a:p>
            <a:r>
              <a:rPr lang="en-US" baseline="0" dirty="0" smtClean="0"/>
              <a:t>“Harry Potter” or “Johnny Cash” are presumptuous, permission won’t fix it</a:t>
            </a:r>
          </a:p>
          <a:p>
            <a:r>
              <a:rPr lang="en-US" baseline="0" dirty="0" smtClean="0"/>
              <a:t>Examples of offense – swastika, testicles (sometimes subjective call)</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25</a:t>
            </a:fld>
            <a:endParaRPr lang="en-US"/>
          </a:p>
        </p:txBody>
      </p:sp>
    </p:spTree>
    <p:extLst>
      <p:ext uri="{BB962C8B-B14F-4D97-AF65-F5344CB8AC3E}">
        <p14:creationId xmlns:p14="http://schemas.microsoft.com/office/powerpoint/2010/main" val="206189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Gray</a:t>
            </a:r>
            <a:r>
              <a:rPr lang="en-US" baseline="0" dirty="0" smtClean="0"/>
              <a:t> Period is based on the idea that something found in that time probably existed earlier</a:t>
            </a:r>
          </a:p>
          <a:p>
            <a:r>
              <a:rPr lang="en-US" dirty="0" smtClean="0"/>
              <a:t>Exception to Gray Period include</a:t>
            </a:r>
            <a:r>
              <a:rPr lang="en-US" baseline="0" dirty="0" smtClean="0"/>
              <a:t> elements we know were not known/created until after 1600 such as some Shakespearean names and Australian fauna.</a:t>
            </a:r>
          </a:p>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26</a:t>
            </a:fld>
            <a:endParaRPr lang="en-US"/>
          </a:p>
        </p:txBody>
      </p:sp>
    </p:spTree>
    <p:extLst>
      <p:ext uri="{BB962C8B-B14F-4D97-AF65-F5344CB8AC3E}">
        <p14:creationId xmlns:p14="http://schemas.microsoft.com/office/powerpoint/2010/main" val="400911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 generally</a:t>
            </a:r>
            <a:r>
              <a:rPr lang="en-US" baseline="0" dirty="0" smtClean="0"/>
              <a:t> goes as far east as Russia, as far South as Greece, Italy, and Spain, but probably does not include Muslim Spain, nor the Middle East</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27</a:t>
            </a:fld>
            <a:endParaRPr lang="en-US"/>
          </a:p>
        </p:txBody>
      </p:sp>
    </p:spTree>
    <p:extLst>
      <p:ext uri="{BB962C8B-B14F-4D97-AF65-F5344CB8AC3E}">
        <p14:creationId xmlns:p14="http://schemas.microsoft.com/office/powerpoint/2010/main" val="3984636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Constructed:</a:t>
            </a:r>
            <a:r>
              <a:rPr lang="en-US" baseline="0" dirty="0" smtClean="0"/>
              <a:t> “Robertson” + “John” gets us “Johnson” as a constructed name</a:t>
            </a:r>
          </a:p>
          <a:p>
            <a:r>
              <a:rPr lang="en-US" baseline="0" dirty="0" smtClean="0"/>
              <a:t>Primary vs. Secondary documentation</a:t>
            </a:r>
          </a:p>
          <a:p>
            <a:r>
              <a:rPr lang="en-US" baseline="0" dirty="0" smtClean="0"/>
              <a:t>Reputable source – published for academia, by one of the common SCA sites</a:t>
            </a:r>
          </a:p>
          <a:p>
            <a:r>
              <a:rPr lang="en-US" baseline="0" dirty="0" smtClean="0"/>
              <a:t>Don’t use </a:t>
            </a:r>
            <a:r>
              <a:rPr lang="en-US" baseline="0" dirty="0" err="1" smtClean="0"/>
              <a:t>Wikipeda</a:t>
            </a:r>
            <a:r>
              <a:rPr lang="en-US" baseline="0" dirty="0" smtClean="0"/>
              <a:t> – but Wikipedia sources may be ok</a:t>
            </a:r>
          </a:p>
          <a:p>
            <a:r>
              <a:rPr lang="en-US" baseline="0" dirty="0" smtClean="0"/>
              <a:t>SFPP example – compass star</a:t>
            </a:r>
          </a:p>
          <a:p>
            <a:r>
              <a:rPr lang="en-US" baseline="0" dirty="0" smtClean="0"/>
              <a:t>Allowed one SFPP, but not more</a:t>
            </a:r>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28</a:t>
            </a:fld>
            <a:endParaRPr lang="en-US"/>
          </a:p>
        </p:txBody>
      </p:sp>
    </p:spTree>
    <p:extLst>
      <p:ext uri="{BB962C8B-B14F-4D97-AF65-F5344CB8AC3E}">
        <p14:creationId xmlns:p14="http://schemas.microsoft.com/office/powerpoint/2010/main" val="2373197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Reconsideration – name</a:t>
            </a:r>
            <a:r>
              <a:rPr lang="en-US" baseline="0" dirty="0" smtClean="0"/>
              <a:t> changed from that submitted, and would like it changed back, or changed to a recommended version</a:t>
            </a:r>
          </a:p>
          <a:p>
            <a:r>
              <a:rPr lang="en-US" baseline="0" dirty="0" smtClean="0"/>
              <a:t>Appeal – name or device returned, requesting it be approved</a:t>
            </a:r>
          </a:p>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29</a:t>
            </a:fld>
            <a:endParaRPr lang="en-US"/>
          </a:p>
        </p:txBody>
      </p:sp>
    </p:spTree>
    <p:extLst>
      <p:ext uri="{BB962C8B-B14F-4D97-AF65-F5344CB8AC3E}">
        <p14:creationId xmlns:p14="http://schemas.microsoft.com/office/powerpoint/2010/main" val="564325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use</a:t>
            </a:r>
            <a:r>
              <a:rPr lang="en-US" baseline="0" dirty="0" smtClean="0"/>
              <a:t> Appendix H as a shopping list – these are commonly available sources, not necessarily good ones.</a:t>
            </a:r>
          </a:p>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30</a:t>
            </a:fld>
            <a:endParaRPr lang="en-US"/>
          </a:p>
        </p:txBody>
      </p:sp>
    </p:spTree>
    <p:extLst>
      <p:ext uri="{BB962C8B-B14F-4D97-AF65-F5344CB8AC3E}">
        <p14:creationId xmlns:p14="http://schemas.microsoft.com/office/powerpoint/2010/main" val="3098243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a:t>
            </a:r>
            <a:r>
              <a:rPr lang="en-US" baseline="0" dirty="0" smtClean="0"/>
              <a:t>y monthly</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33</a:t>
            </a:fld>
            <a:endParaRPr lang="en-US"/>
          </a:p>
        </p:txBody>
      </p:sp>
    </p:spTree>
    <p:extLst>
      <p:ext uri="{BB962C8B-B14F-4D97-AF65-F5344CB8AC3E}">
        <p14:creationId xmlns:p14="http://schemas.microsoft.com/office/powerpoint/2010/main" val="184396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East, Ryan Brigantia usually approves</a:t>
            </a:r>
            <a:r>
              <a:rPr lang="en-US" baseline="0" dirty="0" smtClean="0"/>
              <a:t> everyone very quickly.</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46</a:t>
            </a:fld>
            <a:endParaRPr lang="en-US"/>
          </a:p>
        </p:txBody>
      </p:sp>
    </p:spTree>
    <p:extLst>
      <p:ext uri="{BB962C8B-B14F-4D97-AF65-F5344CB8AC3E}">
        <p14:creationId xmlns:p14="http://schemas.microsoft.com/office/powerpoint/2010/main" val="169536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classes are available yet, they are</a:t>
            </a:r>
            <a:r>
              <a:rPr lang="en-US" baseline="0" dirty="0" smtClean="0"/>
              <a:t> being worked on</a:t>
            </a:r>
          </a:p>
          <a:p>
            <a:r>
              <a:rPr lang="en-US" baseline="0" dirty="0" smtClean="0"/>
              <a:t>I will teach some, other instructors will teach others</a:t>
            </a:r>
          </a:p>
          <a:p>
            <a:r>
              <a:rPr lang="en-US" baseline="0" dirty="0" smtClean="0"/>
              <a:t>Most will be available online, and taught at select events</a:t>
            </a:r>
          </a:p>
          <a:p>
            <a:r>
              <a:rPr lang="en-US" baseline="0" dirty="0" smtClean="0"/>
              <a:t>Some, such as those focusing on voice, will be in-person only</a:t>
            </a:r>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3</a:t>
            </a:fld>
            <a:endParaRPr lang="en-US"/>
          </a:p>
        </p:txBody>
      </p:sp>
    </p:spTree>
    <p:extLst>
      <p:ext uri="{BB962C8B-B14F-4D97-AF65-F5344CB8AC3E}">
        <p14:creationId xmlns:p14="http://schemas.microsoft.com/office/powerpoint/2010/main" val="2697181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April 1 </a:t>
            </a:r>
            <a:r>
              <a:rPr lang="en-US" dirty="0" err="1" smtClean="0"/>
              <a:t>LoI</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50</a:t>
            </a:fld>
            <a:endParaRPr lang="en-US"/>
          </a:p>
        </p:txBody>
      </p:sp>
    </p:spTree>
    <p:extLst>
      <p:ext uri="{BB962C8B-B14F-4D97-AF65-F5344CB8AC3E}">
        <p14:creationId xmlns:p14="http://schemas.microsoft.com/office/powerpoint/2010/main" val="749001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Color-corrected</a:t>
            </a:r>
            <a:r>
              <a:rPr lang="en-US" baseline="0" dirty="0" smtClean="0"/>
              <a:t> emblazon helps with scanner issues, coloration issues</a:t>
            </a:r>
          </a:p>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51</a:t>
            </a:fld>
            <a:endParaRPr lang="en-US"/>
          </a:p>
        </p:txBody>
      </p:sp>
    </p:spTree>
    <p:extLst>
      <p:ext uri="{BB962C8B-B14F-4D97-AF65-F5344CB8AC3E}">
        <p14:creationId xmlns:p14="http://schemas.microsoft.com/office/powerpoint/2010/main" val="3886438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different precedents:  1)</a:t>
            </a:r>
            <a:r>
              <a:rPr lang="en-US" baseline="0" dirty="0" smtClean="0"/>
              <a:t> DC Between goat and ram 2) No SC between a goat and ram 3) No DC between dovetailed and embattled complex line of division</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57</a:t>
            </a:fld>
            <a:endParaRPr lang="en-US"/>
          </a:p>
        </p:txBody>
      </p:sp>
    </p:spTree>
    <p:extLst>
      <p:ext uri="{BB962C8B-B14F-4D97-AF65-F5344CB8AC3E}">
        <p14:creationId xmlns:p14="http://schemas.microsoft.com/office/powerpoint/2010/main" val="2082561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include all three elements in a cite</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58</a:t>
            </a:fld>
            <a:endParaRPr lang="en-US"/>
          </a:p>
        </p:txBody>
      </p:sp>
    </p:spTree>
    <p:extLst>
      <p:ext uri="{BB962C8B-B14F-4D97-AF65-F5344CB8AC3E}">
        <p14:creationId xmlns:p14="http://schemas.microsoft.com/office/powerpoint/2010/main" val="2058960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very useful in my opinion</a:t>
            </a:r>
          </a:p>
          <a:p>
            <a:r>
              <a:rPr lang="en-US" baseline="0" dirty="0" smtClean="0"/>
              <a:t>My project for this is linked from my site</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59</a:t>
            </a:fld>
            <a:endParaRPr lang="en-US"/>
          </a:p>
        </p:txBody>
      </p:sp>
    </p:spTree>
    <p:extLst>
      <p:ext uri="{BB962C8B-B14F-4D97-AF65-F5344CB8AC3E}">
        <p14:creationId xmlns:p14="http://schemas.microsoft.com/office/powerpoint/2010/main" val="1408415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college has </a:t>
            </a:r>
            <a:r>
              <a:rPr lang="en-US" baseline="0" dirty="0" smtClean="0"/>
              <a:t>a reputation for being a bunch of people who say “no”.  Lets work against that rep.</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62</a:t>
            </a:fld>
            <a:endParaRPr lang="en-US"/>
          </a:p>
        </p:txBody>
      </p:sp>
    </p:spTree>
    <p:extLst>
      <p:ext uri="{BB962C8B-B14F-4D97-AF65-F5344CB8AC3E}">
        <p14:creationId xmlns:p14="http://schemas.microsoft.com/office/powerpoint/2010/main" val="4078909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63</a:t>
            </a:fld>
            <a:endParaRPr lang="en-US"/>
          </a:p>
        </p:txBody>
      </p:sp>
    </p:spTree>
    <p:extLst>
      <p:ext uri="{BB962C8B-B14F-4D97-AF65-F5344CB8AC3E}">
        <p14:creationId xmlns:p14="http://schemas.microsoft.com/office/powerpoint/2010/main" val="236905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4</a:t>
            </a:fld>
            <a:endParaRPr lang="en-US"/>
          </a:p>
        </p:txBody>
      </p:sp>
    </p:spTree>
    <p:extLst>
      <p:ext uri="{BB962C8B-B14F-4D97-AF65-F5344CB8AC3E}">
        <p14:creationId xmlns:p14="http://schemas.microsoft.com/office/powerpoint/2010/main" val="269718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5</a:t>
            </a:fld>
            <a:endParaRPr lang="en-US"/>
          </a:p>
        </p:txBody>
      </p:sp>
    </p:spTree>
    <p:extLst>
      <p:ext uri="{BB962C8B-B14F-4D97-AF65-F5344CB8AC3E}">
        <p14:creationId xmlns:p14="http://schemas.microsoft.com/office/powerpoint/2010/main" val="269718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Laurel has two main deputies – Pelican and Wreath</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6</a:t>
            </a:fld>
            <a:endParaRPr lang="en-US"/>
          </a:p>
        </p:txBody>
      </p:sp>
    </p:spTree>
    <p:extLst>
      <p:ext uri="{BB962C8B-B14F-4D97-AF65-F5344CB8AC3E}">
        <p14:creationId xmlns:p14="http://schemas.microsoft.com/office/powerpoint/2010/main" val="7562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Wreath/Pelican not set in stone – been</a:t>
            </a:r>
            <a:r>
              <a:rPr lang="en-US" baseline="0" dirty="0" smtClean="0"/>
              <a:t> broken up other ways before</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7</a:t>
            </a:fld>
            <a:endParaRPr lang="en-US"/>
          </a:p>
        </p:txBody>
      </p:sp>
    </p:spTree>
    <p:extLst>
      <p:ext uri="{BB962C8B-B14F-4D97-AF65-F5344CB8AC3E}">
        <p14:creationId xmlns:p14="http://schemas.microsoft.com/office/powerpoint/2010/main" val="278473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8</a:t>
            </a:fld>
            <a:endParaRPr lang="en-US"/>
          </a:p>
        </p:txBody>
      </p:sp>
    </p:spTree>
    <p:extLst>
      <p:ext uri="{BB962C8B-B14F-4D97-AF65-F5344CB8AC3E}">
        <p14:creationId xmlns:p14="http://schemas.microsoft.com/office/powerpoint/2010/main" val="2784732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East, </a:t>
            </a:r>
            <a:r>
              <a:rPr lang="en-US" baseline="0" dirty="0" err="1" smtClean="0"/>
              <a:t>Brignatial</a:t>
            </a:r>
            <a:r>
              <a:rPr lang="en-US" baseline="0" dirty="0" smtClean="0"/>
              <a:t> Principal Herald is currently Master Ryan </a:t>
            </a:r>
            <a:r>
              <a:rPr lang="en-US" baseline="0" dirty="0" err="1" smtClean="0"/>
              <a:t>MacWhyte</a:t>
            </a:r>
            <a:r>
              <a:rPr lang="en-US" baseline="0" dirty="0" smtClean="0"/>
              <a:t>; Eastern Crown Herald (internal submissions) is Mistress </a:t>
            </a:r>
            <a:r>
              <a:rPr lang="en-US" baseline="0" dirty="0" err="1" smtClean="0"/>
              <a:t>Alys</a:t>
            </a:r>
            <a:r>
              <a:rPr lang="en-US" baseline="0" dirty="0" smtClean="0"/>
              <a:t> </a:t>
            </a:r>
            <a:r>
              <a:rPr lang="en-US" baseline="0" dirty="0" err="1" smtClean="0"/>
              <a:t>Mackintoich</a:t>
            </a:r>
            <a:r>
              <a:rPr lang="en-US" baseline="0" dirty="0" smtClean="0"/>
              <a:t>, and Blue </a:t>
            </a:r>
            <a:r>
              <a:rPr lang="en-US" baseline="0" dirty="0" err="1" smtClean="0"/>
              <a:t>Tyger</a:t>
            </a:r>
            <a:r>
              <a:rPr lang="en-US" baseline="0" dirty="0" smtClean="0"/>
              <a:t> Herald (external submissions) is </a:t>
            </a:r>
            <a:r>
              <a:rPr lang="en-US" dirty="0" smtClean="0"/>
              <a:t>Lord </a:t>
            </a:r>
            <a:r>
              <a:rPr lang="en-US" dirty="0" err="1" smtClean="0"/>
              <a:t>Joscelin</a:t>
            </a:r>
            <a:r>
              <a:rPr lang="en-US" dirty="0" smtClean="0"/>
              <a:t> le </a:t>
            </a:r>
            <a:r>
              <a:rPr lang="en-US" smtClean="0"/>
              <a:t>esqurel</a:t>
            </a:r>
            <a:endParaRPr lang="en-US" dirty="0"/>
          </a:p>
        </p:txBody>
      </p:sp>
      <p:sp>
        <p:nvSpPr>
          <p:cNvPr id="4" name="Slide Number Placeholder 3"/>
          <p:cNvSpPr>
            <a:spLocks noGrp="1"/>
          </p:cNvSpPr>
          <p:nvPr>
            <p:ph type="sldNum" sz="quarter" idx="10"/>
          </p:nvPr>
        </p:nvSpPr>
        <p:spPr/>
        <p:txBody>
          <a:bodyPr/>
          <a:lstStyle/>
          <a:p>
            <a:pPr>
              <a:defRPr/>
            </a:pPr>
            <a:fld id="{157B7227-A4E3-4601-9B68-3A5FA97B53EB}" type="slidenum">
              <a:rPr lang="en-US" smtClean="0"/>
              <a:pPr>
                <a:defRPr/>
              </a:pPr>
              <a:t>9</a:t>
            </a:fld>
            <a:endParaRPr lang="en-US"/>
          </a:p>
        </p:txBody>
      </p:sp>
    </p:spTree>
    <p:extLst>
      <p:ext uri="{BB962C8B-B14F-4D97-AF65-F5344CB8AC3E}">
        <p14:creationId xmlns:p14="http://schemas.microsoft.com/office/powerpoint/2010/main" val="183042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3ED971-F1EB-4FC5-B82A-886E9049AF20}" type="datetime1">
              <a:rPr lang="en-US" smtClean="0"/>
              <a:t>9/18/2013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B42BAF-7903-443A-A782-BA4A459D82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2D4B1-5288-4D0E-BE64-8165DFBDD69F}" type="datetime1">
              <a:rPr lang="en-US" smtClean="0"/>
              <a:t>9/18/2013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A743D3-560E-4CAF-BD33-F21ABA1CBB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60B3D4-AB75-4B93-8004-55582F833160}" type="datetime1">
              <a:rPr lang="en-US" smtClean="0"/>
              <a:t>9/18/2013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A261B4-1BD6-486E-ABB2-A808AB20E8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760F40-3D6D-414C-A202-B0C89658D5C0}" type="datetime1">
              <a:rPr lang="en-US" smtClean="0"/>
              <a:t>9/18/2013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279A88-A1F9-41F9-8D6F-58A1BE390A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18F80A-71FE-440F-BA4C-5867F4C6C3F0}" type="datetime1">
              <a:rPr lang="en-US" smtClean="0"/>
              <a:t>9/18/2013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626902-E40D-472A-B032-D484CF7BEC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62033-4BF7-44A4-90E9-9C955ED8FD1A}" type="datetime1">
              <a:rPr lang="en-US" smtClean="0"/>
              <a:t>9/18/2013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432085-EB11-439B-857D-C29F0EFF6BF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C98409-2E1D-456F-B0D1-8B55D0B8D19F}" type="datetime1">
              <a:rPr lang="en-US" smtClean="0"/>
              <a:t>9/18/2013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337C11-5E2C-4540-92CF-2F584940F4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DD2044-DAEB-4D1F-98DD-55B16072D5E1}" type="datetime1">
              <a:rPr lang="en-US" smtClean="0"/>
              <a:t>9/18/2013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D4C603-BDB1-4854-B9F6-A79CDFD2E5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A69212-DBAB-4146-B8D9-D0F1D1E44946}" type="datetime1">
              <a:rPr lang="en-US" smtClean="0"/>
              <a:t>9/18/2013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6C3F9AA-FB3A-4EB7-ABE9-0DEB81AE16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20D52F-9753-4F59-BDC4-A2560458305D}" type="datetime1">
              <a:rPr lang="en-US" smtClean="0"/>
              <a:t>9/18/2013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89FBF0-FFC6-4A37-A1AA-CF03C32B26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6F8358-E1BE-4BFE-A53B-EDEBA0971477}" type="datetime1">
              <a:rPr lang="en-US" smtClean="0"/>
              <a:t>9/18/2013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DA2532-BA36-463D-A795-353D0C0D5F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uFillTx/>
                <a:latin typeface="+mn-lt"/>
                <a:cs typeface="+mn-cs"/>
              </a:defRPr>
            </a:lvl1pPr>
          </a:lstStyle>
          <a:p>
            <a:pPr>
              <a:defRPr/>
            </a:pPr>
            <a:fld id="{C07EC8E7-F320-494B-980E-EF0A01A919B8}" type="datetime1">
              <a:rPr lang="en-US" smtClean="0"/>
              <a:t>9/18/2013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uFillTx/>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uFillTx/>
                <a:latin typeface="+mn-lt"/>
                <a:cs typeface="+mn-cs"/>
              </a:defRPr>
            </a:lvl1pPr>
          </a:lstStyle>
          <a:p>
            <a:pPr>
              <a:defRPr/>
            </a:pPr>
            <a:fld id="{6FDC3E06-FFA9-415E-8FD6-FD4505F185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heraldry.sc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ch.eastkingdom.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midrealm.org/heraldry/escutcheon/" TargetMode="External"/><Relationship Id="rId4" Type="http://schemas.openxmlformats.org/officeDocument/2006/relationships/hyperlink" Target="http://www.aeheralds.n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gabriel.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ists.andrew.cmu.edu/mailman/listinfo/sca-hrl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ekheralds-subscribe@eastkingdom.org" TargetMode="External"/><Relationship Id="rId4" Type="http://schemas.openxmlformats.org/officeDocument/2006/relationships/hyperlink" Target="http://heraldry.sca.org/kingdom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EKHerEd-subscribe@yahoogroup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heraldry.sca.org/laurel/sena.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heraldry.sca.org/coaglos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heraldry.sca.org/loa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oscar.sca.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heraldry.sca.org/laurel/precedent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heraldry.sca.org/job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ctrTitle"/>
          </p:nvPr>
        </p:nvSpPr>
        <p:spPr/>
        <p:txBody>
          <a:bodyPr/>
          <a:lstStyle/>
          <a:p>
            <a:r>
              <a:rPr lang="en-US" dirty="0" smtClean="0"/>
              <a:t>Book Heraldry 100</a:t>
            </a:r>
            <a:br>
              <a:rPr lang="en-US" dirty="0" smtClean="0"/>
            </a:br>
            <a:r>
              <a:rPr lang="en-US" dirty="0" smtClean="0"/>
              <a:t>Introduction</a:t>
            </a:r>
          </a:p>
        </p:txBody>
      </p:sp>
      <p:sp>
        <p:nvSpPr>
          <p:cNvPr id="6" name="Subtitle 5"/>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Presented by</a:t>
            </a:r>
          </a:p>
          <a:p>
            <a:pPr fontAlgn="auto">
              <a:spcAft>
                <a:spcPts val="0"/>
              </a:spcAft>
              <a:buFont typeface="Arial" pitchFamily="34" charset="0"/>
              <a:buNone/>
              <a:defRPr/>
            </a:pPr>
            <a:r>
              <a:rPr lang="en-US" dirty="0" smtClean="0"/>
              <a:t>Yehuda ben Moshe</a:t>
            </a:r>
          </a:p>
          <a:p>
            <a:pPr fontAlgn="auto">
              <a:spcAft>
                <a:spcPts val="0"/>
              </a:spcAft>
              <a:buFont typeface="Arial" pitchFamily="34" charset="0"/>
              <a:buNone/>
              <a:defRPr/>
            </a:pPr>
            <a:r>
              <a:rPr lang="en-US" dirty="0" err="1" smtClean="0"/>
              <a:t>Elmet</a:t>
            </a:r>
            <a:r>
              <a:rPr lang="en-US" dirty="0" smtClean="0"/>
              <a:t> Herald</a:t>
            </a:r>
          </a:p>
          <a:p>
            <a:pPr fontAlgn="auto">
              <a:spcAft>
                <a:spcPts val="0"/>
              </a:spcAft>
              <a:buFont typeface="Arial" pitchFamily="34"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CCB42BAF-7903-443A-A782-BA4A459D820F}"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College</a:t>
            </a:r>
            <a:endParaRPr lang="en-US" dirty="0"/>
          </a:p>
        </p:txBody>
      </p:sp>
      <p:sp>
        <p:nvSpPr>
          <p:cNvPr id="3" name="Content Placeholder 2"/>
          <p:cNvSpPr>
            <a:spLocks noGrp="1"/>
          </p:cNvSpPr>
          <p:nvPr>
            <p:ph idx="1"/>
          </p:nvPr>
        </p:nvSpPr>
        <p:spPr/>
        <p:txBody>
          <a:bodyPr/>
          <a:lstStyle/>
          <a:p>
            <a:r>
              <a:rPr lang="en-US" dirty="0" smtClean="0"/>
              <a:t>Herald Ranks</a:t>
            </a:r>
          </a:p>
          <a:p>
            <a:pPr lvl="1"/>
            <a:r>
              <a:rPr lang="en-US" dirty="0" smtClean="0"/>
              <a:t>Pursuivant</a:t>
            </a:r>
          </a:p>
          <a:p>
            <a:pPr lvl="1"/>
            <a:r>
              <a:rPr lang="en-US" dirty="0" smtClean="0"/>
              <a:t>Herald</a:t>
            </a:r>
          </a:p>
          <a:p>
            <a:pPr lvl="1"/>
            <a:r>
              <a:rPr lang="en-US" dirty="0" smtClean="0"/>
              <a:t>Herald Extraordinary</a:t>
            </a:r>
          </a:p>
          <a:p>
            <a:pPr lvl="1"/>
            <a:r>
              <a:rPr lang="en-US" dirty="0" smtClean="0"/>
              <a:t>Sovereign-of-Arms</a:t>
            </a:r>
          </a:p>
          <a:p>
            <a:pPr lvl="1"/>
            <a:r>
              <a:rPr lang="en-US" dirty="0" smtClean="0"/>
              <a:t>Other</a:t>
            </a:r>
          </a:p>
          <a:p>
            <a:pPr lvl="2"/>
            <a:r>
              <a:rPr lang="en-US" dirty="0" err="1" smtClean="0"/>
              <a:t>Macer</a:t>
            </a:r>
            <a:endParaRPr lang="en-US" dirty="0" smtClean="0"/>
          </a:p>
          <a:p>
            <a:pPr lvl="2"/>
            <a:r>
              <a:rPr lang="en-US" dirty="0" smtClean="0"/>
              <a:t>Cornet</a:t>
            </a:r>
          </a:p>
          <a:p>
            <a:pPr lvl="2"/>
            <a:r>
              <a:rPr lang="en-US" dirty="0" smtClean="0"/>
              <a:t>Pursuivant Extraordinary</a:t>
            </a: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10</a:t>
            </a:fld>
            <a:endParaRPr lang="en-US"/>
          </a:p>
        </p:txBody>
      </p:sp>
    </p:spTree>
    <p:extLst>
      <p:ext uri="{BB962C8B-B14F-4D97-AF65-F5344CB8AC3E}">
        <p14:creationId xmlns:p14="http://schemas.microsoft.com/office/powerpoint/2010/main" val="578965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of the College</a:t>
            </a:r>
          </a:p>
        </p:txBody>
      </p:sp>
      <p:sp>
        <p:nvSpPr>
          <p:cNvPr id="3" name="Content Placeholder 2"/>
          <p:cNvSpPr>
            <a:spLocks noGrp="1"/>
          </p:cNvSpPr>
          <p:nvPr>
            <p:ph idx="1"/>
          </p:nvPr>
        </p:nvSpPr>
        <p:spPr/>
        <p:txBody>
          <a:bodyPr/>
          <a:lstStyle/>
          <a:p>
            <a:r>
              <a:rPr lang="en-US" dirty="0" smtClean="0"/>
              <a:t>Herald Ranks</a:t>
            </a:r>
          </a:p>
          <a:p>
            <a:pPr lvl="1"/>
            <a:r>
              <a:rPr lang="en-US" dirty="0" smtClean="0"/>
              <a:t>Usage varies by Kingdom</a:t>
            </a:r>
          </a:p>
          <a:p>
            <a:pPr lvl="1"/>
            <a:r>
              <a:rPr lang="en-US" dirty="0" smtClean="0"/>
              <a:t>In some Kingdoms, ranks are awarded to individuals as they advance</a:t>
            </a:r>
          </a:p>
          <a:p>
            <a:pPr lvl="2"/>
            <a:r>
              <a:rPr lang="en-US" dirty="0" err="1" smtClean="0"/>
              <a:t>Atlantia</a:t>
            </a:r>
            <a:endParaRPr lang="en-US" dirty="0" smtClean="0"/>
          </a:p>
          <a:p>
            <a:pPr lvl="1"/>
            <a:r>
              <a:rPr lang="en-US" dirty="0" smtClean="0"/>
              <a:t>In other Kingdoms, ranks are linked to specific offices</a:t>
            </a:r>
          </a:p>
          <a:p>
            <a:pPr lvl="2"/>
            <a:r>
              <a:rPr lang="en-US" dirty="0" smtClean="0"/>
              <a:t>East</a:t>
            </a: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11</a:t>
            </a:fld>
            <a:endParaRPr lang="en-US"/>
          </a:p>
        </p:txBody>
      </p:sp>
    </p:spTree>
    <p:extLst>
      <p:ext uri="{BB962C8B-B14F-4D97-AF65-F5344CB8AC3E}">
        <p14:creationId xmlns:p14="http://schemas.microsoft.com/office/powerpoint/2010/main" val="1373499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of the College</a:t>
            </a:r>
          </a:p>
        </p:txBody>
      </p:sp>
      <p:sp>
        <p:nvSpPr>
          <p:cNvPr id="3" name="Content Placeholder 2"/>
          <p:cNvSpPr>
            <a:spLocks noGrp="1"/>
          </p:cNvSpPr>
          <p:nvPr>
            <p:ph idx="1"/>
          </p:nvPr>
        </p:nvSpPr>
        <p:spPr/>
        <p:txBody>
          <a:bodyPr/>
          <a:lstStyle/>
          <a:p>
            <a:r>
              <a:rPr lang="en-US" dirty="0" smtClean="0"/>
              <a:t>Herald Ranks</a:t>
            </a:r>
          </a:p>
          <a:p>
            <a:pPr lvl="1"/>
            <a:r>
              <a:rPr lang="en-US" dirty="0" smtClean="0"/>
              <a:t>Sovereign-of-Arms</a:t>
            </a:r>
          </a:p>
          <a:p>
            <a:pPr lvl="2"/>
            <a:r>
              <a:rPr lang="en-US" dirty="0" smtClean="0"/>
              <a:t>Reserved for Laurel and two deputies – Wreath and Pelican</a:t>
            </a:r>
          </a:p>
          <a:p>
            <a:pPr lvl="1"/>
            <a:r>
              <a:rPr lang="en-US" dirty="0" smtClean="0"/>
              <a:t>Herald Extraordinary</a:t>
            </a:r>
          </a:p>
          <a:p>
            <a:pPr lvl="2"/>
            <a:r>
              <a:rPr lang="en-US" dirty="0" smtClean="0"/>
              <a:t>Awarded by Laurel or by a Kingdom Principal Herald</a:t>
            </a:r>
          </a:p>
          <a:p>
            <a:pPr lvl="2"/>
            <a:r>
              <a:rPr lang="en-US" dirty="0" smtClean="0"/>
              <a:t>Awarded for significant service to the College of Arms</a:t>
            </a:r>
          </a:p>
          <a:p>
            <a:pPr lvl="2"/>
            <a:r>
              <a:rPr lang="en-US" dirty="0" smtClean="0"/>
              <a:t>Allows the registration and use of a Personal Heraldic Title</a:t>
            </a:r>
          </a:p>
          <a:p>
            <a:pPr lvl="2"/>
            <a:endParaRPr lang="en-US" dirty="0" smtClean="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12</a:t>
            </a:fld>
            <a:endParaRPr lang="en-US"/>
          </a:p>
        </p:txBody>
      </p:sp>
    </p:spTree>
    <p:extLst>
      <p:ext uri="{BB962C8B-B14F-4D97-AF65-F5344CB8AC3E}">
        <p14:creationId xmlns:p14="http://schemas.microsoft.com/office/powerpoint/2010/main" val="1734549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of the College</a:t>
            </a:r>
          </a:p>
        </p:txBody>
      </p:sp>
      <p:sp>
        <p:nvSpPr>
          <p:cNvPr id="3" name="Content Placeholder 2"/>
          <p:cNvSpPr>
            <a:spLocks noGrp="1"/>
          </p:cNvSpPr>
          <p:nvPr>
            <p:ph idx="1"/>
          </p:nvPr>
        </p:nvSpPr>
        <p:spPr/>
        <p:txBody>
          <a:bodyPr/>
          <a:lstStyle/>
          <a:p>
            <a:r>
              <a:rPr lang="en-US" dirty="0" smtClean="0"/>
              <a:t>Heraldic Titles</a:t>
            </a:r>
          </a:p>
          <a:p>
            <a:pPr lvl="1"/>
            <a:r>
              <a:rPr lang="en-US" dirty="0" smtClean="0"/>
              <a:t>Titles must be registered with the College of Arms as a Non-Personal Name</a:t>
            </a:r>
          </a:p>
          <a:p>
            <a:pPr lvl="1"/>
            <a:r>
              <a:rPr lang="en-US" dirty="0" smtClean="0"/>
              <a:t>Personal titles are registered by the individual</a:t>
            </a:r>
          </a:p>
          <a:p>
            <a:pPr lvl="1"/>
            <a:r>
              <a:rPr lang="en-US" dirty="0" smtClean="0"/>
              <a:t>Titles associated with offices are registered by the branch</a:t>
            </a:r>
          </a:p>
          <a:p>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13</a:t>
            </a:fld>
            <a:endParaRPr lang="en-US"/>
          </a:p>
        </p:txBody>
      </p:sp>
    </p:spTree>
    <p:extLst>
      <p:ext uri="{BB962C8B-B14F-4D97-AF65-F5344CB8AC3E}">
        <p14:creationId xmlns:p14="http://schemas.microsoft.com/office/powerpoint/2010/main" val="1163936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of the College</a:t>
            </a:r>
          </a:p>
        </p:txBody>
      </p:sp>
      <p:sp>
        <p:nvSpPr>
          <p:cNvPr id="3" name="Content Placeholder 2"/>
          <p:cNvSpPr>
            <a:spLocks noGrp="1"/>
          </p:cNvSpPr>
          <p:nvPr>
            <p:ph idx="1"/>
          </p:nvPr>
        </p:nvSpPr>
        <p:spPr/>
        <p:txBody>
          <a:bodyPr/>
          <a:lstStyle/>
          <a:p>
            <a:r>
              <a:rPr lang="en-US" dirty="0" smtClean="0"/>
              <a:t>Forms of Address</a:t>
            </a:r>
          </a:p>
          <a:p>
            <a:pPr lvl="1"/>
            <a:r>
              <a:rPr lang="en-US" dirty="0" smtClean="0"/>
              <a:t>It is appropriate to address a heraldic title holder by given name + title</a:t>
            </a:r>
          </a:p>
          <a:p>
            <a:pPr lvl="1"/>
            <a:r>
              <a:rPr lang="en-US" dirty="0" smtClean="0"/>
              <a:t>Examples:</a:t>
            </a:r>
          </a:p>
          <a:p>
            <a:pPr lvl="2"/>
            <a:r>
              <a:rPr lang="en-US" dirty="0" err="1"/>
              <a:t>Meistari</a:t>
            </a:r>
            <a:r>
              <a:rPr lang="en-US" dirty="0"/>
              <a:t> Gabriel </a:t>
            </a:r>
            <a:r>
              <a:rPr lang="en-US" dirty="0" err="1" smtClean="0"/>
              <a:t>Kjotvason</a:t>
            </a:r>
            <a:r>
              <a:rPr lang="en-US" dirty="0" smtClean="0"/>
              <a:t> can be called “Gabriel Laurel”</a:t>
            </a:r>
          </a:p>
          <a:p>
            <a:pPr lvl="2"/>
            <a:r>
              <a:rPr lang="en-US" dirty="0"/>
              <a:t>Master Ryan </a:t>
            </a:r>
            <a:r>
              <a:rPr lang="en-US" dirty="0" err="1" smtClean="0"/>
              <a:t>MacWhyte</a:t>
            </a:r>
            <a:r>
              <a:rPr lang="en-US" dirty="0" smtClean="0"/>
              <a:t> can be called “Ryan Brigantia”</a:t>
            </a:r>
          </a:p>
          <a:p>
            <a:pPr lvl="2"/>
            <a:r>
              <a:rPr lang="en-US" dirty="0" smtClean="0"/>
              <a:t>I can be addressed as “Yehuda </a:t>
            </a:r>
            <a:r>
              <a:rPr lang="en-US" dirty="0" err="1" smtClean="0"/>
              <a:t>Elmet</a:t>
            </a:r>
            <a:r>
              <a:rPr lang="en-US" dirty="0" smtClean="0"/>
              <a:t>”</a:t>
            </a:r>
          </a:p>
          <a:p>
            <a:pPr lvl="1"/>
            <a:r>
              <a:rPr lang="en-US" dirty="0" smtClean="0"/>
              <a:t>Generally not combined with other honorifics</a:t>
            </a:r>
          </a:p>
          <a:p>
            <a:pPr lvl="2"/>
            <a:endParaRPr lang="en-US" dirty="0" smtClean="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14</a:t>
            </a:fld>
            <a:endParaRPr lang="en-US"/>
          </a:p>
        </p:txBody>
      </p:sp>
    </p:spTree>
    <p:extLst>
      <p:ext uri="{BB962C8B-B14F-4D97-AF65-F5344CB8AC3E}">
        <p14:creationId xmlns:p14="http://schemas.microsoft.com/office/powerpoint/2010/main" val="892774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of the College</a:t>
            </a:r>
          </a:p>
        </p:txBody>
      </p:sp>
      <p:sp>
        <p:nvSpPr>
          <p:cNvPr id="3" name="Content Placeholder 2"/>
          <p:cNvSpPr>
            <a:spLocks noGrp="1"/>
          </p:cNvSpPr>
          <p:nvPr>
            <p:ph idx="1"/>
          </p:nvPr>
        </p:nvSpPr>
        <p:spPr/>
        <p:txBody>
          <a:bodyPr/>
          <a:lstStyle/>
          <a:p>
            <a:r>
              <a:rPr lang="en-US" dirty="0" smtClean="0"/>
              <a:t>Forms of Address</a:t>
            </a:r>
          </a:p>
          <a:p>
            <a:pPr lvl="1"/>
            <a:r>
              <a:rPr lang="en-US" dirty="0" smtClean="0"/>
              <a:t>Informally, can address by title alone</a:t>
            </a:r>
          </a:p>
          <a:p>
            <a:pPr lvl="1"/>
            <a:r>
              <a:rPr lang="en-US" dirty="0" smtClean="0"/>
              <a:t>Often used in commentary and herald-oriented email</a:t>
            </a:r>
          </a:p>
          <a:p>
            <a:pPr lvl="1"/>
            <a:r>
              <a:rPr lang="en-US" dirty="0" smtClean="0"/>
              <a:t>Examples</a:t>
            </a:r>
          </a:p>
          <a:p>
            <a:pPr lvl="2"/>
            <a:r>
              <a:rPr lang="en-US" dirty="0" smtClean="0"/>
              <a:t>Laurel</a:t>
            </a:r>
          </a:p>
          <a:p>
            <a:pPr lvl="2"/>
            <a:r>
              <a:rPr lang="en-US" dirty="0" smtClean="0"/>
              <a:t>Brigantia</a:t>
            </a:r>
          </a:p>
          <a:p>
            <a:pPr lvl="2"/>
            <a:r>
              <a:rPr lang="en-US" dirty="0" err="1" smtClean="0"/>
              <a:t>Elmet</a:t>
            </a:r>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15</a:t>
            </a:fld>
            <a:endParaRPr lang="en-US"/>
          </a:p>
        </p:txBody>
      </p:sp>
    </p:spTree>
    <p:extLst>
      <p:ext uri="{BB962C8B-B14F-4D97-AF65-F5344CB8AC3E}">
        <p14:creationId xmlns:p14="http://schemas.microsoft.com/office/powerpoint/2010/main" val="789376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Herald</a:t>
            </a:r>
            <a:endParaRPr lang="en-US" dirty="0"/>
          </a:p>
        </p:txBody>
      </p:sp>
      <p:sp>
        <p:nvSpPr>
          <p:cNvPr id="3" name="Content Placeholder 2"/>
          <p:cNvSpPr>
            <a:spLocks noGrp="1"/>
          </p:cNvSpPr>
          <p:nvPr>
            <p:ph idx="1"/>
          </p:nvPr>
        </p:nvSpPr>
        <p:spPr/>
        <p:txBody>
          <a:bodyPr/>
          <a:lstStyle/>
          <a:p>
            <a:r>
              <a:rPr lang="en-US" dirty="0" smtClean="0"/>
              <a:t>Many kingdoms warrant heralds</a:t>
            </a:r>
          </a:p>
          <a:p>
            <a:pPr lvl="1"/>
            <a:r>
              <a:rPr lang="en-US" dirty="0" smtClean="0"/>
              <a:t>Usually connected to handling money</a:t>
            </a:r>
          </a:p>
          <a:p>
            <a:pPr lvl="1"/>
            <a:r>
              <a:rPr lang="en-US" dirty="0" smtClean="0"/>
              <a:t>Not required in the East</a:t>
            </a:r>
          </a:p>
          <a:p>
            <a:r>
              <a:rPr lang="en-US" dirty="0" smtClean="0"/>
              <a:t>Periodic reports</a:t>
            </a:r>
          </a:p>
          <a:p>
            <a:pPr lvl="1"/>
            <a:r>
              <a:rPr lang="en-US" dirty="0" smtClean="0"/>
              <a:t>Kingdom-dependent</a:t>
            </a:r>
          </a:p>
          <a:p>
            <a:r>
              <a:rPr lang="en-US" dirty="0" smtClean="0"/>
              <a:t>Group Herald vs. Herald-at-Large</a:t>
            </a:r>
          </a:p>
          <a:p>
            <a:r>
              <a:rPr lang="en-US" dirty="0" smtClean="0"/>
              <a:t>OSCAR access</a:t>
            </a:r>
          </a:p>
          <a:p>
            <a:pPr lvl="1"/>
            <a:r>
              <a:rPr lang="en-US" dirty="0" smtClean="0"/>
              <a:t>Must be authorized by Kingdom Principal Herald</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16</a:t>
            </a:fld>
            <a:endParaRPr lang="en-US"/>
          </a:p>
        </p:txBody>
      </p:sp>
    </p:spTree>
    <p:extLst>
      <p:ext uri="{BB962C8B-B14F-4D97-AF65-F5344CB8AC3E}">
        <p14:creationId xmlns:p14="http://schemas.microsoft.com/office/powerpoint/2010/main" val="291708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SCA College of Arms</a:t>
            </a:r>
          </a:p>
          <a:p>
            <a:pPr lvl="1"/>
            <a:r>
              <a:rPr lang="en-US" dirty="0">
                <a:hlinkClick r:id="rId3"/>
              </a:rPr>
              <a:t>http://heraldry.sca.org</a:t>
            </a:r>
            <a:r>
              <a:rPr lang="en-US" dirty="0" smtClean="0">
                <a:hlinkClick r:id="rId3"/>
              </a:rPr>
              <a:t>/</a:t>
            </a:r>
            <a:endParaRPr lang="en-US" dirty="0" smtClean="0"/>
          </a:p>
          <a:p>
            <a:pPr lvl="1"/>
            <a:r>
              <a:rPr lang="en-US" dirty="0" smtClean="0"/>
              <a:t>Rules</a:t>
            </a:r>
          </a:p>
          <a:p>
            <a:pPr lvl="1"/>
            <a:r>
              <a:rPr lang="en-US" dirty="0" smtClean="0"/>
              <a:t>Articles</a:t>
            </a:r>
          </a:p>
          <a:p>
            <a:pPr lvl="1"/>
            <a:r>
              <a:rPr lang="en-US" dirty="0" smtClean="0"/>
              <a:t>Letters of Acceptance and Return archive</a:t>
            </a:r>
          </a:p>
          <a:p>
            <a:pPr lvl="1"/>
            <a:r>
              <a:rPr lang="en-US" dirty="0" smtClean="0"/>
              <a:t>Contact information</a:t>
            </a:r>
          </a:p>
          <a:p>
            <a:pPr lvl="1"/>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17</a:t>
            </a:fld>
            <a:endParaRPr lang="en-US"/>
          </a:p>
        </p:txBody>
      </p:sp>
    </p:spTree>
    <p:extLst>
      <p:ext uri="{BB962C8B-B14F-4D97-AF65-F5344CB8AC3E}">
        <p14:creationId xmlns:p14="http://schemas.microsoft.com/office/powerpoint/2010/main" val="3384448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Kingdom College of Heralds websites</a:t>
            </a:r>
          </a:p>
          <a:p>
            <a:r>
              <a:rPr lang="en-US" dirty="0" smtClean="0"/>
              <a:t>Kingdom submission websites</a:t>
            </a:r>
          </a:p>
          <a:p>
            <a:pPr lvl="1"/>
            <a:r>
              <a:rPr lang="en-US" dirty="0" smtClean="0"/>
              <a:t>Forms and instructions for submitting names and armory</a:t>
            </a:r>
          </a:p>
          <a:p>
            <a:pPr lvl="1"/>
            <a:r>
              <a:rPr lang="en-US" dirty="0" smtClean="0"/>
              <a:t>Each kingdom has one:</a:t>
            </a:r>
          </a:p>
          <a:p>
            <a:pPr lvl="2"/>
            <a:r>
              <a:rPr lang="en-US" dirty="0">
                <a:hlinkClick r:id="rId3"/>
              </a:rPr>
              <a:t>http://ech.eastkingdom.org</a:t>
            </a:r>
            <a:r>
              <a:rPr lang="en-US" dirty="0" smtClean="0">
                <a:hlinkClick r:id="rId3"/>
              </a:rPr>
              <a:t>/</a:t>
            </a:r>
            <a:r>
              <a:rPr lang="en-US" dirty="0" smtClean="0"/>
              <a:t> - East</a:t>
            </a:r>
          </a:p>
          <a:p>
            <a:pPr lvl="2"/>
            <a:r>
              <a:rPr lang="en-US" dirty="0" smtClean="0">
                <a:hlinkClick r:id="rId4"/>
              </a:rPr>
              <a:t>http://www.aeheralds.net/</a:t>
            </a:r>
            <a:r>
              <a:rPr lang="en-US" dirty="0" smtClean="0"/>
              <a:t> </a:t>
            </a:r>
            <a:r>
              <a:rPr lang="en-US" dirty="0"/>
              <a:t>- </a:t>
            </a:r>
            <a:r>
              <a:rPr lang="en-US" dirty="0" err="1" smtClean="0"/>
              <a:t>Æthelmearc</a:t>
            </a:r>
            <a:endParaRPr lang="en-US" dirty="0" smtClean="0"/>
          </a:p>
          <a:p>
            <a:pPr lvl="2"/>
            <a:r>
              <a:rPr lang="en-US" dirty="0">
                <a:hlinkClick r:id="rId5"/>
              </a:rPr>
              <a:t>http://www.midrealm.org/heraldry/escutcheon</a:t>
            </a:r>
            <a:r>
              <a:rPr lang="en-US" dirty="0" smtClean="0">
                <a:hlinkClick r:id="rId5"/>
              </a:rPr>
              <a:t>/</a:t>
            </a:r>
            <a:r>
              <a:rPr lang="en-US" dirty="0" smtClean="0"/>
              <a:t> - Middle</a:t>
            </a:r>
          </a:p>
          <a:p>
            <a:pPr lvl="2"/>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18</a:t>
            </a:fld>
            <a:endParaRPr lang="en-US"/>
          </a:p>
        </p:txBody>
      </p:sp>
    </p:spTree>
    <p:extLst>
      <p:ext uri="{BB962C8B-B14F-4D97-AF65-F5344CB8AC3E}">
        <p14:creationId xmlns:p14="http://schemas.microsoft.com/office/powerpoint/2010/main" val="1013961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Academy of Saint Gabriel</a:t>
            </a:r>
          </a:p>
          <a:p>
            <a:pPr lvl="1"/>
            <a:r>
              <a:rPr lang="en-US" dirty="0" smtClean="0">
                <a:hlinkClick r:id="rId3"/>
              </a:rPr>
              <a:t>http</a:t>
            </a:r>
            <a:r>
              <a:rPr lang="en-US" dirty="0">
                <a:hlinkClick r:id="rId3"/>
              </a:rPr>
              <a:t>://www.s-gabriel.org</a:t>
            </a:r>
            <a:r>
              <a:rPr lang="en-US" dirty="0" smtClean="0">
                <a:hlinkClick r:id="rId3"/>
              </a:rPr>
              <a:t>/</a:t>
            </a:r>
            <a:endParaRPr lang="en-US" dirty="0" smtClean="0"/>
          </a:p>
          <a:p>
            <a:pPr lvl="1"/>
            <a:r>
              <a:rPr lang="en-US" dirty="0"/>
              <a:t>Not an official SCA website</a:t>
            </a:r>
          </a:p>
          <a:p>
            <a:pPr lvl="1"/>
            <a:r>
              <a:rPr lang="en-US" dirty="0" smtClean="0"/>
              <a:t>Medieval Name Archive – articles on medieval names</a:t>
            </a:r>
          </a:p>
          <a:p>
            <a:pPr lvl="1"/>
            <a:r>
              <a:rPr lang="en-US" dirty="0" smtClean="0"/>
              <a:t>Medieval Heraldry Archive – articles on medieval armory and links to period armorials</a:t>
            </a:r>
          </a:p>
          <a:p>
            <a:pPr lvl="1"/>
            <a:r>
              <a:rPr lang="en-US" dirty="0" smtClean="0"/>
              <a:t>Academy Reports – answers to specific questions</a:t>
            </a:r>
          </a:p>
          <a:p>
            <a:pPr lvl="2"/>
            <a:r>
              <a:rPr lang="en-US" dirty="0" smtClean="0"/>
              <a:t>Not accepting new questions at this time</a:t>
            </a:r>
          </a:p>
          <a:p>
            <a:pPr lvl="1"/>
            <a:endParaRPr lang="en-US" dirty="0" smtClean="0"/>
          </a:p>
          <a:p>
            <a:pPr lvl="2"/>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19</a:t>
            </a:fld>
            <a:endParaRPr lang="en-US"/>
          </a:p>
        </p:txBody>
      </p:sp>
    </p:spTree>
    <p:extLst>
      <p:ext uri="{BB962C8B-B14F-4D97-AF65-F5344CB8AC3E}">
        <p14:creationId xmlns:p14="http://schemas.microsoft.com/office/powerpoint/2010/main" val="1078448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What do SCA Heralds do?</a:t>
            </a:r>
          </a:p>
          <a:p>
            <a:pPr lvl="1"/>
            <a:r>
              <a:rPr lang="en-US" dirty="0" smtClean="0"/>
              <a:t>Book Heraldry</a:t>
            </a:r>
          </a:p>
          <a:p>
            <a:pPr lvl="2"/>
            <a:r>
              <a:rPr lang="en-US" dirty="0" smtClean="0"/>
              <a:t>Names</a:t>
            </a:r>
          </a:p>
          <a:p>
            <a:pPr lvl="2"/>
            <a:r>
              <a:rPr lang="en-US" dirty="0" smtClean="0"/>
              <a:t>Armory</a:t>
            </a:r>
          </a:p>
          <a:p>
            <a:pPr lvl="1"/>
            <a:r>
              <a:rPr lang="en-US" dirty="0" smtClean="0"/>
              <a:t>Voice Heraldry</a:t>
            </a:r>
          </a:p>
          <a:p>
            <a:pPr lvl="2"/>
            <a:r>
              <a:rPr lang="en-US" dirty="0" smtClean="0"/>
              <a:t>Court</a:t>
            </a:r>
          </a:p>
          <a:p>
            <a:pPr lvl="2"/>
            <a:r>
              <a:rPr lang="en-US" dirty="0" smtClean="0"/>
              <a:t>Tournament</a:t>
            </a:r>
          </a:p>
          <a:p>
            <a:pPr lvl="2"/>
            <a:r>
              <a:rPr lang="en-US" dirty="0" smtClean="0"/>
              <a:t>Silent</a:t>
            </a:r>
          </a:p>
          <a:p>
            <a:pPr lvl="1"/>
            <a:r>
              <a:rPr lang="en-US" dirty="0" smtClean="0"/>
              <a:t>Other</a:t>
            </a:r>
          </a:p>
          <a:p>
            <a:pPr lvl="2"/>
            <a:r>
              <a:rPr lang="en-US" dirty="0"/>
              <a:t>Order of Precedence</a:t>
            </a:r>
          </a:p>
          <a:p>
            <a:pPr lvl="2"/>
            <a:r>
              <a:rPr lang="en-US" dirty="0"/>
              <a:t>Regalia</a:t>
            </a:r>
          </a:p>
          <a:p>
            <a:pPr lvl="1"/>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a:t>
            </a:fld>
            <a:endParaRPr lang="en-US"/>
          </a:p>
        </p:txBody>
      </p:sp>
    </p:spTree>
    <p:extLst>
      <p:ext uri="{BB962C8B-B14F-4D97-AF65-F5344CB8AC3E}">
        <p14:creationId xmlns:p14="http://schemas.microsoft.com/office/powerpoint/2010/main" val="1660434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Mailing Lists</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lists.andrew.cmu.edu/mailman/listinfo/sca-hrlds</a:t>
            </a:r>
            <a:r>
              <a:rPr lang="en-US" dirty="0" smtClean="0"/>
              <a:t> - SCA-HRLDS mailing list</a:t>
            </a:r>
          </a:p>
          <a:p>
            <a:r>
              <a:rPr lang="en-US" dirty="0" smtClean="0"/>
              <a:t>Kingdom Lists</a:t>
            </a:r>
          </a:p>
          <a:p>
            <a:pPr lvl="1"/>
            <a:r>
              <a:rPr lang="en-US" dirty="0"/>
              <a:t>Many are listed at </a:t>
            </a:r>
            <a:r>
              <a:rPr lang="en-US" dirty="0">
                <a:hlinkClick r:id="rId4"/>
              </a:rPr>
              <a:t>http://</a:t>
            </a:r>
            <a:r>
              <a:rPr lang="en-US" dirty="0" smtClean="0">
                <a:hlinkClick r:id="rId4"/>
              </a:rPr>
              <a:t>heraldry.sca.org/kingdoms.html</a:t>
            </a:r>
            <a:endParaRPr lang="en-US" dirty="0" smtClean="0"/>
          </a:p>
          <a:p>
            <a:pPr lvl="1"/>
            <a:r>
              <a:rPr lang="en-US" dirty="0" smtClean="0">
                <a:hlinkClick r:id="rId5"/>
              </a:rPr>
              <a:t>ekheralds-subscribe@eastkingdom.org</a:t>
            </a:r>
            <a:r>
              <a:rPr lang="en-US" dirty="0" smtClean="0"/>
              <a:t> – East Kingdom heraldry mailing list, send blank email to subscribe</a:t>
            </a:r>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20</a:t>
            </a:fld>
            <a:endParaRPr lang="en-US"/>
          </a:p>
        </p:txBody>
      </p:sp>
    </p:spTree>
    <p:extLst>
      <p:ext uri="{BB962C8B-B14F-4D97-AF65-F5344CB8AC3E}">
        <p14:creationId xmlns:p14="http://schemas.microsoft.com/office/powerpoint/2010/main" val="1590861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Mailing Lists</a:t>
            </a:r>
            <a:endParaRPr lang="en-US" dirty="0"/>
          </a:p>
        </p:txBody>
      </p:sp>
      <p:sp>
        <p:nvSpPr>
          <p:cNvPr id="3" name="Content Placeholder 2"/>
          <p:cNvSpPr>
            <a:spLocks noGrp="1"/>
          </p:cNvSpPr>
          <p:nvPr>
            <p:ph idx="1"/>
          </p:nvPr>
        </p:nvSpPr>
        <p:spPr/>
        <p:txBody>
          <a:bodyPr/>
          <a:lstStyle/>
          <a:p>
            <a:r>
              <a:rPr lang="en-US" dirty="0" smtClean="0"/>
              <a:t>Kingdom Education Lists</a:t>
            </a:r>
          </a:p>
          <a:p>
            <a:pPr lvl="1"/>
            <a:r>
              <a:rPr lang="en-US" dirty="0" smtClean="0"/>
              <a:t>East Kingdom: </a:t>
            </a:r>
            <a:r>
              <a:rPr lang="en-US" dirty="0">
                <a:hlinkClick r:id="rId3"/>
              </a:rPr>
              <a:t>EKHerEd-subscribe@yahoogroups.com</a:t>
            </a:r>
            <a:r>
              <a:rPr lang="en-US" dirty="0"/>
              <a:t> – East Kingdom heraldry education mailing list, send blank email to subscribe</a:t>
            </a:r>
          </a:p>
          <a:p>
            <a:r>
              <a:rPr lang="en-US" dirty="0" smtClean="0"/>
              <a:t>Facebook group: SCA Heraldry Chat</a:t>
            </a:r>
          </a:p>
          <a:p>
            <a:r>
              <a:rPr lang="en-US" dirty="0" smtClean="0"/>
              <a:t>Google+ community: SCA Heraldry</a:t>
            </a:r>
            <a:endParaRPr lang="en-US" dirty="0" smtClean="0">
              <a:hlinkClick r:id="rId3"/>
            </a:endParaRPr>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21</a:t>
            </a:fld>
            <a:endParaRPr lang="en-US"/>
          </a:p>
        </p:txBody>
      </p:sp>
    </p:spTree>
    <p:extLst>
      <p:ext uri="{BB962C8B-B14F-4D97-AF65-F5344CB8AC3E}">
        <p14:creationId xmlns:p14="http://schemas.microsoft.com/office/powerpoint/2010/main" val="2071127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SENA</a:t>
            </a:r>
          </a:p>
          <a:p>
            <a:pPr lvl="1"/>
            <a:r>
              <a:rPr lang="en-US" dirty="0" smtClean="0"/>
              <a:t>Standards for Evaluation of Names and Armory</a:t>
            </a:r>
          </a:p>
          <a:p>
            <a:pPr lvl="1"/>
            <a:r>
              <a:rPr lang="en-US" dirty="0"/>
              <a:t>Found at</a:t>
            </a:r>
            <a:r>
              <a:rPr lang="en-US" dirty="0" smtClean="0"/>
              <a:t>: </a:t>
            </a:r>
            <a:r>
              <a:rPr lang="en-US" dirty="0" smtClean="0">
                <a:hlinkClick r:id="rId3"/>
              </a:rPr>
              <a:t>http</a:t>
            </a:r>
            <a:r>
              <a:rPr lang="en-US" dirty="0">
                <a:hlinkClick r:id="rId3"/>
              </a:rPr>
              <a:t>://</a:t>
            </a:r>
            <a:r>
              <a:rPr lang="en-US" dirty="0" smtClean="0">
                <a:hlinkClick r:id="rId3"/>
              </a:rPr>
              <a:t>heraldry.sca.org/laurel/sena.html</a:t>
            </a:r>
            <a:endParaRPr lang="en-US" dirty="0" smtClean="0"/>
          </a:p>
          <a:p>
            <a:pPr lvl="1"/>
            <a:r>
              <a:rPr lang="en-US" dirty="0" smtClean="0"/>
              <a:t>Current rules for all submissions</a:t>
            </a:r>
          </a:p>
          <a:p>
            <a:pPr lvl="1"/>
            <a:r>
              <a:rPr lang="en-US" dirty="0" smtClean="0"/>
              <a:t>Broken into 4 main sections:</a:t>
            </a:r>
          </a:p>
          <a:p>
            <a:pPr lvl="2"/>
            <a:r>
              <a:rPr lang="en-US" dirty="0" smtClean="0"/>
              <a:t>General Principles</a:t>
            </a:r>
          </a:p>
          <a:p>
            <a:pPr lvl="2"/>
            <a:r>
              <a:rPr lang="en-US" dirty="0" smtClean="0"/>
              <a:t>Personal Names</a:t>
            </a:r>
          </a:p>
          <a:p>
            <a:pPr lvl="2"/>
            <a:r>
              <a:rPr lang="en-US" dirty="0" smtClean="0"/>
              <a:t>Non-Personal Names</a:t>
            </a:r>
          </a:p>
          <a:p>
            <a:pPr lvl="2"/>
            <a:r>
              <a:rPr lang="en-US" dirty="0" smtClean="0"/>
              <a:t>Armory</a:t>
            </a:r>
          </a:p>
          <a:p>
            <a:pPr lvl="1"/>
            <a:r>
              <a:rPr lang="en-US" dirty="0" smtClean="0"/>
              <a:t>Also includes 13 </a:t>
            </a:r>
            <a:r>
              <a:rPr lang="en-US" dirty="0"/>
              <a:t>appendices</a:t>
            </a:r>
          </a:p>
          <a:p>
            <a:pPr lvl="1"/>
            <a:endParaRPr lang="en-US" dirty="0" smtClean="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22</a:t>
            </a:fld>
            <a:endParaRPr lang="en-US"/>
          </a:p>
        </p:txBody>
      </p:sp>
    </p:spTree>
    <p:extLst>
      <p:ext uri="{BB962C8B-B14F-4D97-AF65-F5344CB8AC3E}">
        <p14:creationId xmlns:p14="http://schemas.microsoft.com/office/powerpoint/2010/main" val="3280245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sz="2400" dirty="0" smtClean="0"/>
              <a:t>GP1A</a:t>
            </a:r>
            <a:r>
              <a:rPr lang="en-US" sz="2400" dirty="0"/>
              <a:t>: "Laurel shall define standards suitable to the type of item to be registered, and apply them uniformly to all such submissions.  These standards shall be designed to support the historical re-creations of the Society and to provide sufficient difference from names and armory registered within the Society to avoid undue confusion, to avoid the appearance of unearned honors or false claims, and to provide sufficient difference from historical or fictional personages to prevent offense due to obvious usurpation of identity or armory. Members are encouraged to develop unique, historically valid names and armory."</a:t>
            </a:r>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23</a:t>
            </a:fld>
            <a:endParaRPr lang="en-US"/>
          </a:p>
        </p:txBody>
      </p:sp>
    </p:spTree>
    <p:extLst>
      <p:ext uri="{BB962C8B-B14F-4D97-AF65-F5344CB8AC3E}">
        <p14:creationId xmlns:p14="http://schemas.microsoft.com/office/powerpoint/2010/main" val="1039008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GP1B1: Submissions should be reasonably period</a:t>
            </a:r>
          </a:p>
          <a:p>
            <a:pPr lvl="1"/>
            <a:r>
              <a:rPr lang="en-US" dirty="0" smtClean="0"/>
              <a:t>Period elements</a:t>
            </a:r>
          </a:p>
          <a:p>
            <a:pPr lvl="1"/>
            <a:r>
              <a:rPr lang="en-US" dirty="0" smtClean="0"/>
              <a:t>Period combinations of the elements</a:t>
            </a:r>
          </a:p>
          <a:p>
            <a:pPr lvl="1"/>
            <a:r>
              <a:rPr lang="en-US" dirty="0" smtClean="0"/>
              <a:t>“Core style” defines most common elements and combinations</a:t>
            </a:r>
          </a:p>
          <a:p>
            <a:pPr lvl="1"/>
            <a:r>
              <a:rPr lang="en-US" dirty="0" smtClean="0"/>
              <a:t>Individually attested patterns allow submissions outside core style</a:t>
            </a:r>
          </a:p>
          <a:p>
            <a:pPr lvl="2"/>
            <a:endParaRPr lang="en-US" dirty="0" smtClean="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24</a:t>
            </a:fld>
            <a:endParaRPr lang="en-US"/>
          </a:p>
        </p:txBody>
      </p:sp>
    </p:spTree>
    <p:extLst>
      <p:ext uri="{BB962C8B-B14F-4D97-AF65-F5344CB8AC3E}">
        <p14:creationId xmlns:p14="http://schemas.microsoft.com/office/powerpoint/2010/main" val="3726051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GP1B2: Submissions </a:t>
            </a:r>
            <a:r>
              <a:rPr lang="en-US" dirty="0"/>
              <a:t>should be free of </a:t>
            </a:r>
            <a:r>
              <a:rPr lang="en-US" dirty="0" smtClean="0"/>
              <a:t>conflict, presumption, or offense</a:t>
            </a:r>
            <a:endParaRPr lang="en-US" dirty="0"/>
          </a:p>
          <a:p>
            <a:pPr lvl="1"/>
            <a:r>
              <a:rPr lang="en-US" sz="2400" dirty="0"/>
              <a:t>Conflict </a:t>
            </a:r>
            <a:r>
              <a:rPr lang="en-US" sz="2400" dirty="0" smtClean="0"/>
              <a:t>prohibits submissions </a:t>
            </a:r>
            <a:r>
              <a:rPr lang="en-US" sz="2400" dirty="0"/>
              <a:t>that are too </a:t>
            </a:r>
            <a:r>
              <a:rPr lang="en-US" sz="2400" dirty="0" smtClean="0"/>
              <a:t>close to </a:t>
            </a:r>
            <a:r>
              <a:rPr lang="en-US" sz="2400" dirty="0"/>
              <a:t>another SCA </a:t>
            </a:r>
            <a:r>
              <a:rPr lang="en-US" sz="2400" dirty="0" smtClean="0"/>
              <a:t>registration</a:t>
            </a:r>
          </a:p>
          <a:p>
            <a:pPr lvl="2"/>
            <a:r>
              <a:rPr lang="en-US" sz="2200" dirty="0" smtClean="0"/>
              <a:t>Permission can be given to resolve a conflict</a:t>
            </a:r>
          </a:p>
          <a:p>
            <a:pPr lvl="1"/>
            <a:r>
              <a:rPr lang="en-US" sz="2400" dirty="0" smtClean="0"/>
              <a:t>Presumption prohibits submissions that are too close to an important non-SCA person, or which claim special powers or position</a:t>
            </a:r>
          </a:p>
          <a:p>
            <a:pPr lvl="2"/>
            <a:r>
              <a:rPr lang="en-US" sz="2200" dirty="0" smtClean="0"/>
              <a:t>Permission cannot resolve a presumption problem</a:t>
            </a:r>
          </a:p>
          <a:p>
            <a:pPr lvl="1"/>
            <a:r>
              <a:rPr lang="en-US" sz="2400" dirty="0" smtClean="0"/>
              <a:t>Offense prohibits submissions that are offensive to the populace or general public.</a:t>
            </a:r>
            <a:endParaRPr lang="en-US" sz="2400" dirty="0"/>
          </a:p>
          <a:p>
            <a:pPr lvl="2"/>
            <a:endParaRPr lang="en-US" dirty="0" smtClean="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25</a:t>
            </a:fld>
            <a:endParaRPr lang="en-US"/>
          </a:p>
        </p:txBody>
      </p:sp>
    </p:spTree>
    <p:extLst>
      <p:ext uri="{BB962C8B-B14F-4D97-AF65-F5344CB8AC3E}">
        <p14:creationId xmlns:p14="http://schemas.microsoft.com/office/powerpoint/2010/main" val="2743581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GP3A: Definition of Period - Time</a:t>
            </a:r>
          </a:p>
          <a:p>
            <a:pPr lvl="1"/>
            <a:r>
              <a:rPr lang="en-US" dirty="0" smtClean="0"/>
              <a:t>Generally before 1600</a:t>
            </a:r>
          </a:p>
          <a:p>
            <a:pPr lvl="1"/>
            <a:r>
              <a:rPr lang="en-US" dirty="0" smtClean="0"/>
              <a:t>The period 1600-1650 is known as the “grey period”</a:t>
            </a:r>
          </a:p>
          <a:p>
            <a:pPr lvl="2"/>
            <a:r>
              <a:rPr lang="en-US" dirty="0" smtClean="0"/>
              <a:t>Elements will usually be allowed</a:t>
            </a:r>
          </a:p>
          <a:p>
            <a:pPr lvl="1"/>
            <a:r>
              <a:rPr lang="en-US" dirty="0" smtClean="0"/>
              <a:t>No official beginning time, but must be from cultures known to Medieval and Renaissance Europe</a:t>
            </a:r>
          </a:p>
          <a:p>
            <a:pPr lvl="2"/>
            <a:r>
              <a:rPr lang="en-US" dirty="0" smtClean="0"/>
              <a:t>Classical Greek and Roman elements are acceptable</a:t>
            </a:r>
          </a:p>
          <a:p>
            <a:pPr lvl="2"/>
            <a:r>
              <a:rPr lang="en-US" dirty="0" smtClean="0"/>
              <a:t>Elements from </a:t>
            </a:r>
            <a:r>
              <a:rPr lang="en-US" dirty="0" err="1" smtClean="0"/>
              <a:t>Pharaonic</a:t>
            </a:r>
            <a:r>
              <a:rPr lang="en-US" dirty="0" smtClean="0"/>
              <a:t> Egypt are not acceptable</a:t>
            </a: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26</a:t>
            </a:fld>
            <a:endParaRPr lang="en-US"/>
          </a:p>
        </p:txBody>
      </p:sp>
    </p:spTree>
    <p:extLst>
      <p:ext uri="{BB962C8B-B14F-4D97-AF65-F5344CB8AC3E}">
        <p14:creationId xmlns:p14="http://schemas.microsoft.com/office/powerpoint/2010/main" val="2732453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GP3B: Definition of Period – Place</a:t>
            </a:r>
          </a:p>
          <a:p>
            <a:pPr lvl="1"/>
            <a:r>
              <a:rPr lang="en-US" dirty="0" smtClean="0"/>
              <a:t>Any part of Europe is always allowed</a:t>
            </a:r>
          </a:p>
          <a:p>
            <a:pPr lvl="1"/>
            <a:r>
              <a:rPr lang="en-US" dirty="0" smtClean="0"/>
              <a:t>Names</a:t>
            </a:r>
          </a:p>
          <a:p>
            <a:pPr lvl="2"/>
            <a:r>
              <a:rPr lang="en-US" dirty="0" smtClean="0"/>
              <a:t>Names from other cultures that had contact with period Europe are allowed for people and households</a:t>
            </a:r>
          </a:p>
          <a:p>
            <a:pPr lvl="2"/>
            <a:r>
              <a:rPr lang="en-US" dirty="0" smtClean="0"/>
              <a:t>Not allowed for SCA Branches</a:t>
            </a:r>
          </a:p>
          <a:p>
            <a:pPr lvl="1"/>
            <a:r>
              <a:rPr lang="en-US" dirty="0" smtClean="0"/>
              <a:t>Armory</a:t>
            </a:r>
          </a:p>
          <a:p>
            <a:pPr lvl="2"/>
            <a:r>
              <a:rPr lang="en-US" dirty="0" smtClean="0"/>
              <a:t>Non-European heraldic elements and patterns are allowed</a:t>
            </a:r>
          </a:p>
          <a:p>
            <a:pPr lvl="2"/>
            <a:r>
              <a:rPr lang="en-US" dirty="0" smtClean="0"/>
              <a:t>Rules are stricter than for European</a:t>
            </a:r>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27</a:t>
            </a:fld>
            <a:endParaRPr lang="en-US"/>
          </a:p>
        </p:txBody>
      </p:sp>
    </p:spTree>
    <p:extLst>
      <p:ext uri="{BB962C8B-B14F-4D97-AF65-F5344CB8AC3E}">
        <p14:creationId xmlns:p14="http://schemas.microsoft.com/office/powerpoint/2010/main" val="3810565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GP4 – Definitions</a:t>
            </a:r>
          </a:p>
          <a:p>
            <a:pPr lvl="1"/>
            <a:r>
              <a:rPr lang="en-US" dirty="0" smtClean="0"/>
              <a:t>Attested</a:t>
            </a:r>
          </a:p>
          <a:p>
            <a:pPr lvl="1"/>
            <a:r>
              <a:rPr lang="en-US" dirty="0" smtClean="0"/>
              <a:t>Constructed</a:t>
            </a:r>
          </a:p>
          <a:p>
            <a:pPr lvl="1"/>
            <a:r>
              <a:rPr lang="en-US" dirty="0" smtClean="0"/>
              <a:t>Precedent</a:t>
            </a:r>
          </a:p>
          <a:p>
            <a:pPr lvl="1"/>
            <a:r>
              <a:rPr lang="en-US" dirty="0" smtClean="0"/>
              <a:t>Documentation</a:t>
            </a:r>
          </a:p>
          <a:p>
            <a:pPr lvl="1"/>
            <a:r>
              <a:rPr lang="en-US" dirty="0" smtClean="0"/>
              <a:t>Step from Period Practice</a:t>
            </a:r>
          </a:p>
          <a:p>
            <a:pPr lvl="2"/>
            <a:r>
              <a:rPr lang="en-US" dirty="0" smtClean="0"/>
              <a:t>“Weirdness”</a:t>
            </a:r>
          </a:p>
          <a:p>
            <a:pPr lvl="2"/>
            <a:r>
              <a:rPr lang="en-US" dirty="0" smtClean="0"/>
              <a:t>No longer used for names</a:t>
            </a: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28</a:t>
            </a:fld>
            <a:endParaRPr lang="en-US"/>
          </a:p>
        </p:txBody>
      </p:sp>
    </p:spTree>
    <p:extLst>
      <p:ext uri="{BB962C8B-B14F-4D97-AF65-F5344CB8AC3E}">
        <p14:creationId xmlns:p14="http://schemas.microsoft.com/office/powerpoint/2010/main" val="808526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Administrative Handbook (AH)</a:t>
            </a:r>
          </a:p>
          <a:p>
            <a:pPr lvl="1"/>
            <a:r>
              <a:rPr lang="en-US" dirty="0"/>
              <a:t>http://heraldry.sca.org/laurel/admin.html</a:t>
            </a:r>
            <a:endParaRPr lang="en-US" dirty="0" smtClean="0"/>
          </a:p>
          <a:p>
            <a:pPr lvl="1"/>
            <a:r>
              <a:rPr lang="en-US" dirty="0" smtClean="0"/>
              <a:t>Covers submission procedures</a:t>
            </a:r>
          </a:p>
          <a:p>
            <a:pPr lvl="1"/>
            <a:r>
              <a:rPr lang="en-US" dirty="0" smtClean="0"/>
              <a:t>Includes non-submission actions</a:t>
            </a:r>
          </a:p>
          <a:p>
            <a:pPr lvl="2"/>
            <a:r>
              <a:rPr lang="en-US" dirty="0" smtClean="0"/>
              <a:t>Reconsiderations</a:t>
            </a:r>
          </a:p>
          <a:p>
            <a:pPr lvl="2"/>
            <a:r>
              <a:rPr lang="en-US" dirty="0" smtClean="0"/>
              <a:t>Appeals</a:t>
            </a:r>
          </a:p>
          <a:p>
            <a:pPr lvl="2"/>
            <a:r>
              <a:rPr lang="en-US" dirty="0" smtClean="0"/>
              <a:t>Heraldic Wills</a:t>
            </a:r>
          </a:p>
          <a:p>
            <a:pPr lvl="1"/>
            <a:r>
              <a:rPr lang="en-US" dirty="0" smtClean="0"/>
              <a:t>Duties of senior Heralds</a:t>
            </a:r>
          </a:p>
          <a:p>
            <a:pPr lvl="1"/>
            <a:r>
              <a:rPr lang="en-US" dirty="0" smtClean="0"/>
              <a:t>Appendices</a:t>
            </a:r>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29</a:t>
            </a:fld>
            <a:endParaRPr lang="en-US"/>
          </a:p>
        </p:txBody>
      </p:sp>
    </p:spTree>
    <p:extLst>
      <p:ext uri="{BB962C8B-B14F-4D97-AF65-F5344CB8AC3E}">
        <p14:creationId xmlns:p14="http://schemas.microsoft.com/office/powerpoint/2010/main" val="3985187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EK Herald University classes:</a:t>
            </a:r>
          </a:p>
          <a:p>
            <a:pPr lvl="1"/>
            <a:r>
              <a:rPr lang="en-US" dirty="0" smtClean="0"/>
              <a:t>Book Heraldry 100 – this class</a:t>
            </a:r>
          </a:p>
          <a:p>
            <a:pPr lvl="1"/>
            <a:r>
              <a:rPr lang="en-US" dirty="0" smtClean="0"/>
              <a:t>Book Heraldry 101 – paperwork</a:t>
            </a:r>
          </a:p>
          <a:p>
            <a:pPr lvl="1"/>
            <a:r>
              <a:rPr lang="en-US" dirty="0" smtClean="0"/>
              <a:t>Court 100 – Court chancery for the baronial herald</a:t>
            </a:r>
            <a:endParaRPr lang="en-US" dirty="0"/>
          </a:p>
          <a:p>
            <a:pPr lvl="1"/>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a:t>
            </a:fld>
            <a:endParaRPr lang="en-US"/>
          </a:p>
        </p:txBody>
      </p:sp>
    </p:spTree>
    <p:extLst>
      <p:ext uri="{BB962C8B-B14F-4D97-AF65-F5344CB8AC3E}">
        <p14:creationId xmlns:p14="http://schemas.microsoft.com/office/powerpoint/2010/main" val="3981201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Administrative Handbook (AH)</a:t>
            </a:r>
          </a:p>
          <a:p>
            <a:pPr lvl="1"/>
            <a:r>
              <a:rPr lang="en-US" dirty="0" smtClean="0"/>
              <a:t>Appendices</a:t>
            </a:r>
          </a:p>
          <a:p>
            <a:pPr lvl="2"/>
            <a:r>
              <a:rPr lang="en-US" dirty="0" smtClean="0"/>
              <a:t>Appendix D – standard form letters</a:t>
            </a:r>
          </a:p>
          <a:p>
            <a:pPr lvl="3"/>
            <a:r>
              <a:rPr lang="en-US" dirty="0" smtClean="0"/>
              <a:t>Permission to conflict</a:t>
            </a:r>
          </a:p>
          <a:p>
            <a:pPr lvl="3"/>
            <a:r>
              <a:rPr lang="en-US" dirty="0" smtClean="0"/>
              <a:t>Heraldic will</a:t>
            </a:r>
          </a:p>
          <a:p>
            <a:pPr lvl="3"/>
            <a:r>
              <a:rPr lang="en-US" dirty="0" smtClean="0"/>
              <a:t>Transfers</a:t>
            </a:r>
          </a:p>
          <a:p>
            <a:pPr lvl="3"/>
            <a:r>
              <a:rPr lang="en-US" dirty="0" smtClean="0"/>
              <a:t>Petitions</a:t>
            </a:r>
          </a:p>
          <a:p>
            <a:pPr lvl="3"/>
            <a:r>
              <a:rPr lang="en-US" dirty="0" smtClean="0"/>
              <a:t>Releases</a:t>
            </a:r>
          </a:p>
          <a:p>
            <a:pPr lvl="2"/>
            <a:r>
              <a:rPr lang="en-US" dirty="0" smtClean="0"/>
              <a:t>Appendix F – Name sources to avoid</a:t>
            </a:r>
          </a:p>
          <a:p>
            <a:pPr lvl="2"/>
            <a:r>
              <a:rPr lang="en-US" dirty="0" smtClean="0"/>
              <a:t>Appendix H – Sources that don’t require photocopies</a:t>
            </a:r>
          </a:p>
          <a:p>
            <a:pPr lvl="1"/>
            <a:endParaRPr lang="en-US" dirty="0" smtClean="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30</a:t>
            </a:fld>
            <a:endParaRPr lang="en-US"/>
          </a:p>
        </p:txBody>
      </p:sp>
    </p:spTree>
    <p:extLst>
      <p:ext uri="{BB962C8B-B14F-4D97-AF65-F5344CB8AC3E}">
        <p14:creationId xmlns:p14="http://schemas.microsoft.com/office/powerpoint/2010/main" val="2305818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Glossary of Terms (GT)</a:t>
            </a:r>
          </a:p>
          <a:p>
            <a:pPr lvl="1"/>
            <a:r>
              <a:rPr lang="en-US" dirty="0">
                <a:hlinkClick r:id="rId2"/>
              </a:rPr>
              <a:t>http://</a:t>
            </a:r>
            <a:r>
              <a:rPr lang="en-US" dirty="0" smtClean="0">
                <a:hlinkClick r:id="rId2"/>
              </a:rPr>
              <a:t>heraldry.sca.org/coagloss.html</a:t>
            </a:r>
            <a:endParaRPr lang="en-US" dirty="0" smtClean="0"/>
          </a:p>
          <a:p>
            <a:pPr lvl="1"/>
            <a:r>
              <a:rPr lang="en-US" dirty="0" smtClean="0"/>
              <a:t>Defines many terms</a:t>
            </a:r>
          </a:p>
          <a:p>
            <a:pPr lvl="1"/>
            <a:r>
              <a:rPr lang="en-US" dirty="0" smtClean="0"/>
              <a:t>Includes several tables:  </a:t>
            </a:r>
            <a:endParaRPr lang="en-US" dirty="0"/>
          </a:p>
          <a:p>
            <a:pPr lvl="2"/>
            <a:r>
              <a:rPr lang="en-US" dirty="0" smtClean="0"/>
              <a:t>Regalia</a:t>
            </a:r>
            <a:endParaRPr lang="en-US" dirty="0"/>
          </a:p>
          <a:p>
            <a:pPr lvl="2"/>
            <a:r>
              <a:rPr lang="en-US" dirty="0" smtClean="0"/>
              <a:t>Reserved and Restricted charges</a:t>
            </a:r>
            <a:endParaRPr lang="en-US" dirty="0"/>
          </a:p>
          <a:p>
            <a:pPr lvl="2"/>
            <a:r>
              <a:rPr lang="en-US" dirty="0" smtClean="0"/>
              <a:t>Standard tinctures and postures</a:t>
            </a:r>
            <a:endParaRPr lang="en-US" dirty="0"/>
          </a:p>
          <a:p>
            <a:pPr lvl="1"/>
            <a:r>
              <a:rPr lang="en-US" dirty="0" smtClean="0"/>
              <a:t>Lists oft-misused terms</a:t>
            </a:r>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31</a:t>
            </a:fld>
            <a:endParaRPr lang="en-US"/>
          </a:p>
        </p:txBody>
      </p:sp>
    </p:spTree>
    <p:extLst>
      <p:ext uri="{BB962C8B-B14F-4D97-AF65-F5344CB8AC3E}">
        <p14:creationId xmlns:p14="http://schemas.microsoft.com/office/powerpoint/2010/main" val="1570116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r>
              <a:rPr lang="en-US" dirty="0" smtClean="0"/>
              <a:t>Consultation</a:t>
            </a:r>
          </a:p>
          <a:p>
            <a:pPr lvl="1"/>
            <a:r>
              <a:rPr lang="en-US" dirty="0" smtClean="0"/>
              <a:t>The process of a herald helping a client choose and document a name or device submission</a:t>
            </a:r>
          </a:p>
          <a:p>
            <a:pPr lvl="1"/>
            <a:r>
              <a:rPr lang="en-US" dirty="0" smtClean="0"/>
              <a:t>Not required in all kingdoms</a:t>
            </a:r>
          </a:p>
          <a:p>
            <a:pPr lvl="1"/>
            <a:r>
              <a:rPr lang="en-US" dirty="0" smtClean="0"/>
              <a:t>In some kingdoms, the consulting herald takes the forms and payment and forwards them to the Kingdom Submissions Herald</a:t>
            </a:r>
          </a:p>
          <a:p>
            <a:pPr lvl="1"/>
            <a:r>
              <a:rPr lang="en-US" dirty="0" smtClean="0"/>
              <a:t>In other kingdoms (East) the client mails forms and payment themselves</a:t>
            </a:r>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32</a:t>
            </a:fld>
            <a:endParaRPr lang="en-US"/>
          </a:p>
        </p:txBody>
      </p:sp>
    </p:spTree>
    <p:extLst>
      <p:ext uri="{BB962C8B-B14F-4D97-AF65-F5344CB8AC3E}">
        <p14:creationId xmlns:p14="http://schemas.microsoft.com/office/powerpoint/2010/main" val="2628398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r>
              <a:rPr lang="en-US" dirty="0" smtClean="0"/>
              <a:t>Internal Letter of Intent (</a:t>
            </a:r>
            <a:r>
              <a:rPr lang="en-US" dirty="0" err="1" smtClean="0"/>
              <a:t>iLoI</a:t>
            </a:r>
            <a:r>
              <a:rPr lang="en-US" dirty="0" smtClean="0"/>
              <a:t>)</a:t>
            </a:r>
          </a:p>
          <a:p>
            <a:pPr lvl="1"/>
            <a:r>
              <a:rPr lang="en-US" dirty="0" smtClean="0"/>
              <a:t>In some Kingdoms called Letter of Presentation (</a:t>
            </a:r>
            <a:r>
              <a:rPr lang="en-US" dirty="0" err="1" smtClean="0"/>
              <a:t>LoP</a:t>
            </a:r>
            <a:r>
              <a:rPr lang="en-US" dirty="0" smtClean="0"/>
              <a:t>)</a:t>
            </a:r>
          </a:p>
          <a:p>
            <a:pPr lvl="1"/>
            <a:r>
              <a:rPr lang="en-US" dirty="0" smtClean="0"/>
              <a:t>Collects a number of submissions for in-kingdom commentary</a:t>
            </a:r>
          </a:p>
          <a:p>
            <a:pPr lvl="1"/>
            <a:r>
              <a:rPr lang="en-US" dirty="0" smtClean="0"/>
              <a:t>Issued by a senior kingdom herald (Eastern Crown Herald in the East)</a:t>
            </a:r>
          </a:p>
          <a:p>
            <a:pPr lvl="1"/>
            <a:r>
              <a:rPr lang="en-US" dirty="0" smtClean="0"/>
              <a:t>At least two Kingdoms don’t use </a:t>
            </a:r>
            <a:r>
              <a:rPr lang="en-US" dirty="0" err="1" smtClean="0"/>
              <a:t>iLoIs</a:t>
            </a:r>
            <a:r>
              <a:rPr lang="en-US" dirty="0" smtClean="0"/>
              <a:t>.</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33</a:t>
            </a:fld>
            <a:endParaRPr lang="en-US"/>
          </a:p>
        </p:txBody>
      </p:sp>
    </p:spTree>
    <p:extLst>
      <p:ext uri="{BB962C8B-B14F-4D97-AF65-F5344CB8AC3E}">
        <p14:creationId xmlns:p14="http://schemas.microsoft.com/office/powerpoint/2010/main" val="3636036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Internal Commentary</a:t>
            </a:r>
          </a:p>
          <a:p>
            <a:pPr lvl="1"/>
            <a:r>
              <a:rPr lang="en-US" dirty="0" smtClean="0"/>
              <a:t>A period during which heralds from within the Kingdom can comment on submissions</a:t>
            </a:r>
          </a:p>
          <a:p>
            <a:pPr lvl="1"/>
            <a:r>
              <a:rPr lang="en-US" dirty="0" smtClean="0"/>
              <a:t>Excellent learning opportunity </a:t>
            </a:r>
          </a:p>
          <a:p>
            <a:pPr lvl="2"/>
            <a:r>
              <a:rPr lang="en-US" dirty="0" smtClean="0"/>
              <a:t>Newer heralds are highly encouraged to comment and ask questions</a:t>
            </a:r>
          </a:p>
          <a:p>
            <a:pPr lvl="1"/>
            <a:r>
              <a:rPr lang="en-US" dirty="0" smtClean="0"/>
              <a:t>Duration varies – usually one month in the East</a:t>
            </a:r>
          </a:p>
          <a:p>
            <a:pPr lvl="1"/>
            <a:r>
              <a:rPr lang="en-US" dirty="0" smtClean="0"/>
              <a:t>Names and device emblazons can be updated if a problem is found</a:t>
            </a:r>
          </a:p>
          <a:p>
            <a:pPr lvl="1"/>
            <a:r>
              <a:rPr lang="en-US" dirty="0"/>
              <a:t>Not used in all Kingdoms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34</a:t>
            </a:fld>
            <a:endParaRPr lang="en-US"/>
          </a:p>
        </p:txBody>
      </p:sp>
    </p:spTree>
    <p:extLst>
      <p:ext uri="{BB962C8B-B14F-4D97-AF65-F5344CB8AC3E}">
        <p14:creationId xmlns:p14="http://schemas.microsoft.com/office/powerpoint/2010/main" val="3675685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r>
              <a:rPr lang="en-US" dirty="0" smtClean="0"/>
              <a:t>Decision Meetings</a:t>
            </a:r>
          </a:p>
          <a:p>
            <a:pPr lvl="1"/>
            <a:r>
              <a:rPr lang="en-US" dirty="0" smtClean="0"/>
              <a:t>Only used in some Kingdoms</a:t>
            </a:r>
          </a:p>
          <a:p>
            <a:pPr lvl="1"/>
            <a:r>
              <a:rPr lang="en-US" dirty="0"/>
              <a:t>A senior kingdom herald (Eastern Crown Herald in the East) makes decisions as to which submissions have significant problems</a:t>
            </a:r>
          </a:p>
          <a:p>
            <a:pPr lvl="1"/>
            <a:r>
              <a:rPr lang="en-US" dirty="0" smtClean="0"/>
              <a:t>In some kingdoms (</a:t>
            </a:r>
            <a:r>
              <a:rPr lang="en-US" dirty="0" err="1" smtClean="0"/>
              <a:t>AEthelmearc</a:t>
            </a:r>
            <a:r>
              <a:rPr lang="en-US" dirty="0" smtClean="0"/>
              <a:t>, </a:t>
            </a:r>
            <a:r>
              <a:rPr lang="en-US" dirty="0" err="1" smtClean="0"/>
              <a:t>Meridies</a:t>
            </a:r>
            <a:r>
              <a:rPr lang="en-US" dirty="0" smtClean="0"/>
              <a:t>) these are held over video conference and are open to the public – excellent learning opportunity</a:t>
            </a: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35</a:t>
            </a:fld>
            <a:endParaRPr lang="en-US"/>
          </a:p>
        </p:txBody>
      </p:sp>
    </p:spTree>
    <p:extLst>
      <p:ext uri="{BB962C8B-B14F-4D97-AF65-F5344CB8AC3E}">
        <p14:creationId xmlns:p14="http://schemas.microsoft.com/office/powerpoint/2010/main" val="2276018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r>
              <a:rPr lang="en-US" dirty="0" smtClean="0"/>
              <a:t>Kingdom Letter of Decision</a:t>
            </a:r>
          </a:p>
          <a:p>
            <a:pPr lvl="1"/>
            <a:r>
              <a:rPr lang="en-US" dirty="0" smtClean="0"/>
              <a:t>A senior kingdom herald (Eastern Crown Herald in the East) publishes the results of the kingdom commentary and/or decision meetings</a:t>
            </a:r>
          </a:p>
          <a:p>
            <a:pPr lvl="1"/>
            <a:r>
              <a:rPr lang="en-US" dirty="0" smtClean="0"/>
              <a:t>Those without problems are forwarded to Laurel</a:t>
            </a:r>
          </a:p>
          <a:p>
            <a:pPr lvl="1"/>
            <a:r>
              <a:rPr lang="en-US" dirty="0" smtClean="0"/>
              <a:t>Those with problems are returned for further work</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36</a:t>
            </a:fld>
            <a:endParaRPr lang="en-US"/>
          </a:p>
        </p:txBody>
      </p:sp>
    </p:spTree>
    <p:extLst>
      <p:ext uri="{BB962C8B-B14F-4D97-AF65-F5344CB8AC3E}">
        <p14:creationId xmlns:p14="http://schemas.microsoft.com/office/powerpoint/2010/main" val="1153223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r>
              <a:rPr lang="en-US" dirty="0" smtClean="0"/>
              <a:t>External Letter of Intent (</a:t>
            </a:r>
            <a:r>
              <a:rPr lang="en-US" dirty="0" err="1" smtClean="0"/>
              <a:t>xLoI</a:t>
            </a:r>
            <a:r>
              <a:rPr lang="en-US" dirty="0" smtClean="0"/>
              <a:t>)</a:t>
            </a:r>
          </a:p>
          <a:p>
            <a:pPr lvl="1"/>
            <a:r>
              <a:rPr lang="en-US" dirty="0" smtClean="0"/>
              <a:t>Similar to the </a:t>
            </a:r>
            <a:r>
              <a:rPr lang="en-US" dirty="0" err="1" smtClean="0"/>
              <a:t>iLoI</a:t>
            </a:r>
            <a:r>
              <a:rPr lang="en-US" dirty="0" smtClean="0"/>
              <a:t>, this letter will include those submissions forwarded by Kingdom to Laurel</a:t>
            </a:r>
          </a:p>
          <a:p>
            <a:pPr lvl="1"/>
            <a:r>
              <a:rPr lang="en-US" dirty="0" smtClean="0"/>
              <a:t>Issued by a senior kingdom herald (Blue </a:t>
            </a:r>
            <a:r>
              <a:rPr lang="en-US" dirty="0" err="1" smtClean="0"/>
              <a:t>Tyger</a:t>
            </a:r>
            <a:r>
              <a:rPr lang="en-US" dirty="0" smtClean="0"/>
              <a:t> Herald in the East)</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37</a:t>
            </a:fld>
            <a:endParaRPr lang="en-US"/>
          </a:p>
        </p:txBody>
      </p:sp>
    </p:spTree>
    <p:extLst>
      <p:ext uri="{BB962C8B-B14F-4D97-AF65-F5344CB8AC3E}">
        <p14:creationId xmlns:p14="http://schemas.microsoft.com/office/powerpoint/2010/main" val="2491765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External Commentary</a:t>
            </a:r>
          </a:p>
          <a:p>
            <a:pPr lvl="1"/>
            <a:r>
              <a:rPr lang="en-US" dirty="0" smtClean="0"/>
              <a:t>A period during which heralds from the entire SCA  can comment on submissions</a:t>
            </a:r>
          </a:p>
          <a:p>
            <a:pPr lvl="1"/>
            <a:r>
              <a:rPr lang="en-US" dirty="0" smtClean="0"/>
              <a:t>Generally commentary is done by more senior heralds - new heralds are encouraged to read commentary, but probably should not comment unless they have special knowledge</a:t>
            </a:r>
          </a:p>
          <a:p>
            <a:pPr lvl="1"/>
            <a:r>
              <a:rPr lang="en-US" dirty="0" smtClean="0"/>
              <a:t>Duration is two months</a:t>
            </a:r>
          </a:p>
          <a:p>
            <a:pPr lvl="1"/>
            <a:r>
              <a:rPr lang="en-US" dirty="0" smtClean="0"/>
              <a:t>Names can be changed, but device emblazons cannot</a:t>
            </a:r>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38</a:t>
            </a:fld>
            <a:endParaRPr lang="en-US"/>
          </a:p>
        </p:txBody>
      </p:sp>
    </p:spTree>
    <p:extLst>
      <p:ext uri="{BB962C8B-B14F-4D97-AF65-F5344CB8AC3E}">
        <p14:creationId xmlns:p14="http://schemas.microsoft.com/office/powerpoint/2010/main" val="4139376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r>
              <a:rPr lang="en-US" dirty="0" smtClean="0"/>
              <a:t>Decision Meetings</a:t>
            </a:r>
          </a:p>
          <a:p>
            <a:pPr lvl="1"/>
            <a:r>
              <a:rPr lang="en-US" dirty="0" smtClean="0"/>
              <a:t>Based on external commentary, Society-level senior heralds make final decisions as to the registration of each submission</a:t>
            </a:r>
          </a:p>
          <a:p>
            <a:pPr lvl="1"/>
            <a:r>
              <a:rPr lang="en-US" dirty="0" smtClean="0"/>
              <a:t>Pelican Queen-of-Arms rules on names</a:t>
            </a:r>
          </a:p>
          <a:p>
            <a:pPr lvl="1"/>
            <a:r>
              <a:rPr lang="en-US" dirty="0" smtClean="0"/>
              <a:t>Wreath Queen-of-Arms rules on armory</a:t>
            </a:r>
          </a:p>
          <a:p>
            <a:pPr lvl="1"/>
            <a:r>
              <a:rPr lang="en-US" dirty="0" smtClean="0"/>
              <a:t>Generally done at a meeting where other senior heralds participate, </a:t>
            </a:r>
            <a:r>
              <a:rPr lang="en-US" dirty="0" smtClean="0"/>
              <a:t>in person and </a:t>
            </a:r>
            <a:r>
              <a:rPr lang="en-US" smtClean="0"/>
              <a:t>by text chat</a:t>
            </a: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39</a:t>
            </a:fld>
            <a:endParaRPr lang="en-US"/>
          </a:p>
        </p:txBody>
      </p:sp>
    </p:spTree>
    <p:extLst>
      <p:ext uri="{BB962C8B-B14F-4D97-AF65-F5344CB8AC3E}">
        <p14:creationId xmlns:p14="http://schemas.microsoft.com/office/powerpoint/2010/main" val="1164843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EK Herald University classes:</a:t>
            </a:r>
          </a:p>
          <a:p>
            <a:pPr lvl="1"/>
            <a:r>
              <a:rPr lang="en-US" dirty="0" smtClean="0"/>
              <a:t>Armory 101 – Intro to armory</a:t>
            </a:r>
          </a:p>
          <a:p>
            <a:pPr lvl="1"/>
            <a:r>
              <a:rPr lang="en-US" dirty="0" smtClean="0"/>
              <a:t>Armory 102 – Charge group theory and style rules</a:t>
            </a:r>
          </a:p>
          <a:p>
            <a:pPr lvl="1"/>
            <a:r>
              <a:rPr lang="en-US" dirty="0" smtClean="0"/>
              <a:t>Armory 103 – Conflict rules and basic conflict checking</a:t>
            </a:r>
          </a:p>
          <a:p>
            <a:pPr lvl="1"/>
            <a:r>
              <a:rPr lang="en-US" dirty="0" smtClean="0"/>
              <a:t>Armory 201 – Advanced conflict checking using the complex search form</a:t>
            </a:r>
          </a:p>
          <a:p>
            <a:pPr lvl="1"/>
            <a:r>
              <a:rPr lang="en-US" dirty="0" smtClean="0"/>
              <a:t>Armory 201 – Individually Attested Patterns</a:t>
            </a:r>
            <a:endParaRPr lang="en-US" dirty="0"/>
          </a:p>
          <a:p>
            <a:pPr lvl="1"/>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a:t>
            </a:fld>
            <a:endParaRPr lang="en-US"/>
          </a:p>
        </p:txBody>
      </p:sp>
    </p:spTree>
    <p:extLst>
      <p:ext uri="{BB962C8B-B14F-4D97-AF65-F5344CB8AC3E}">
        <p14:creationId xmlns:p14="http://schemas.microsoft.com/office/powerpoint/2010/main" val="1438224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r>
              <a:rPr lang="en-US" dirty="0" smtClean="0"/>
              <a:t>Proofreading</a:t>
            </a:r>
          </a:p>
          <a:p>
            <a:pPr lvl="1"/>
            <a:r>
              <a:rPr lang="en-US" dirty="0" smtClean="0"/>
              <a:t>Once the decisions are made and written up, they go out for two rounds of proofreading</a:t>
            </a:r>
          </a:p>
          <a:p>
            <a:pPr lvl="1"/>
            <a:r>
              <a:rPr lang="en-US" dirty="0" smtClean="0"/>
              <a:t>Generally takes about one month</a:t>
            </a:r>
          </a:p>
          <a:p>
            <a:pPr lvl="1"/>
            <a:r>
              <a:rPr lang="en-US" dirty="0" smtClean="0"/>
              <a:t>Proofreaders are sworn to secrecy – please don’t ask them for previews…</a:t>
            </a:r>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40</a:t>
            </a:fld>
            <a:endParaRPr lang="en-US"/>
          </a:p>
        </p:txBody>
      </p:sp>
    </p:spTree>
    <p:extLst>
      <p:ext uri="{BB962C8B-B14F-4D97-AF65-F5344CB8AC3E}">
        <p14:creationId xmlns:p14="http://schemas.microsoft.com/office/powerpoint/2010/main" val="1719363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r>
              <a:rPr lang="en-US" dirty="0"/>
              <a:t>Letter of Acceptances and Returns (</a:t>
            </a:r>
            <a:r>
              <a:rPr lang="en-US" dirty="0" err="1"/>
              <a:t>LoAR</a:t>
            </a:r>
            <a:r>
              <a:rPr lang="en-US" dirty="0"/>
              <a:t>)</a:t>
            </a:r>
          </a:p>
          <a:p>
            <a:pPr lvl="1"/>
            <a:r>
              <a:rPr lang="en-US" dirty="0" smtClean="0"/>
              <a:t>Official publication of the registration decision</a:t>
            </a:r>
          </a:p>
          <a:p>
            <a:pPr lvl="1"/>
            <a:r>
              <a:rPr lang="en-US" dirty="0" smtClean="0"/>
              <a:t>Sent out once per month by email and posted at </a:t>
            </a:r>
            <a:r>
              <a:rPr lang="en-US" dirty="0" smtClean="0">
                <a:hlinkClick r:id="rId2"/>
              </a:rPr>
              <a:t>http://heraldry.sca.org/loar/</a:t>
            </a:r>
            <a:endParaRPr lang="en-US" dirty="0" smtClean="0"/>
          </a:p>
          <a:p>
            <a:pPr marL="457200" lvl="1" indent="0">
              <a:buNone/>
            </a:pPr>
            <a:endParaRPr lang="en-US" dirty="0" smtClean="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41</a:t>
            </a:fld>
            <a:endParaRPr lang="en-US"/>
          </a:p>
        </p:txBody>
      </p:sp>
    </p:spTree>
    <p:extLst>
      <p:ext uri="{BB962C8B-B14F-4D97-AF65-F5344CB8AC3E}">
        <p14:creationId xmlns:p14="http://schemas.microsoft.com/office/powerpoint/2010/main" val="3416594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r>
              <a:rPr lang="en-US" dirty="0"/>
              <a:t>Letter of Acceptances and Returns (</a:t>
            </a:r>
            <a:r>
              <a:rPr lang="en-US" dirty="0" err="1"/>
              <a:t>LoAR</a:t>
            </a:r>
            <a:r>
              <a:rPr lang="en-US" dirty="0"/>
              <a:t>)</a:t>
            </a:r>
          </a:p>
          <a:p>
            <a:pPr lvl="1"/>
            <a:r>
              <a:rPr lang="en-US" dirty="0"/>
              <a:t>Organized into </a:t>
            </a:r>
          </a:p>
          <a:p>
            <a:pPr lvl="2"/>
            <a:r>
              <a:rPr lang="en-US" dirty="0"/>
              <a:t>Acceptances</a:t>
            </a:r>
          </a:p>
          <a:p>
            <a:pPr lvl="2"/>
            <a:r>
              <a:rPr lang="en-US" dirty="0"/>
              <a:t>Returns</a:t>
            </a:r>
          </a:p>
          <a:p>
            <a:pPr lvl="2"/>
            <a:r>
              <a:rPr lang="en-US" dirty="0"/>
              <a:t>Pends (delays) – usually to allow more commentary</a:t>
            </a:r>
          </a:p>
          <a:p>
            <a:pPr lvl="1"/>
            <a:r>
              <a:rPr lang="en-US" dirty="0"/>
              <a:t>Further </a:t>
            </a:r>
            <a:r>
              <a:rPr lang="en-US" dirty="0" smtClean="0"/>
              <a:t>subdivided by </a:t>
            </a:r>
            <a:r>
              <a:rPr lang="en-US" dirty="0"/>
              <a:t>kingdom of </a:t>
            </a:r>
            <a:r>
              <a:rPr lang="en-US" dirty="0" smtClean="0"/>
              <a:t>submission</a:t>
            </a:r>
          </a:p>
          <a:p>
            <a:pPr lvl="1"/>
            <a:r>
              <a:rPr lang="en-US" dirty="0" smtClean="0"/>
              <a:t>Cover Letter</a:t>
            </a:r>
          </a:p>
          <a:p>
            <a:pPr lvl="2"/>
            <a:r>
              <a:rPr lang="en-US" dirty="0" smtClean="0"/>
              <a:t>Organizational info</a:t>
            </a:r>
          </a:p>
          <a:p>
            <a:pPr lvl="2"/>
            <a:r>
              <a:rPr lang="en-US" dirty="0" smtClean="0"/>
              <a:t>Important rulings and other information</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42</a:t>
            </a:fld>
            <a:endParaRPr lang="en-US"/>
          </a:p>
        </p:txBody>
      </p:sp>
    </p:spTree>
    <p:extLst>
      <p:ext uri="{BB962C8B-B14F-4D97-AF65-F5344CB8AC3E}">
        <p14:creationId xmlns:p14="http://schemas.microsoft.com/office/powerpoint/2010/main" val="2684864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r>
              <a:rPr lang="en-US" dirty="0"/>
              <a:t>Letter of Acceptances and Returns (</a:t>
            </a:r>
            <a:r>
              <a:rPr lang="en-US" dirty="0" err="1"/>
              <a:t>LoAR</a:t>
            </a:r>
            <a:r>
              <a:rPr lang="en-US" dirty="0"/>
              <a:t>)</a:t>
            </a:r>
          </a:p>
          <a:p>
            <a:pPr lvl="1"/>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1258" r="2447" b="7437"/>
          <a:stretch/>
        </p:blipFill>
        <p:spPr bwMode="auto">
          <a:xfrm>
            <a:off x="228600" y="1518082"/>
            <a:ext cx="8796415" cy="474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43</a:t>
            </a:fld>
            <a:endParaRPr lang="en-US"/>
          </a:p>
        </p:txBody>
      </p:sp>
    </p:spTree>
    <p:extLst>
      <p:ext uri="{BB962C8B-B14F-4D97-AF65-F5344CB8AC3E}">
        <p14:creationId xmlns:p14="http://schemas.microsoft.com/office/powerpoint/2010/main" val="3696267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a:t>
            </a:r>
            <a:endParaRPr lang="en-US" dirty="0"/>
          </a:p>
        </p:txBody>
      </p:sp>
      <p:sp>
        <p:nvSpPr>
          <p:cNvPr id="3" name="Content Placeholder 2"/>
          <p:cNvSpPr>
            <a:spLocks noGrp="1"/>
          </p:cNvSpPr>
          <p:nvPr>
            <p:ph idx="1"/>
          </p:nvPr>
        </p:nvSpPr>
        <p:spPr/>
        <p:txBody>
          <a:bodyPr/>
          <a:lstStyle/>
          <a:p>
            <a:r>
              <a:rPr lang="en-US" dirty="0" smtClean="0"/>
              <a:t>Online System for Commentary and Response</a:t>
            </a:r>
          </a:p>
          <a:p>
            <a:r>
              <a:rPr lang="en-US" dirty="0" smtClean="0">
                <a:hlinkClick r:id="rId2"/>
              </a:rPr>
              <a:t>http://oscar.sca.org</a:t>
            </a:r>
            <a:endParaRPr lang="en-US" dirty="0" smtClean="0"/>
          </a:p>
          <a:p>
            <a:r>
              <a:rPr lang="en-US" dirty="0" smtClean="0"/>
              <a:t>All </a:t>
            </a:r>
            <a:r>
              <a:rPr lang="en-US" dirty="0" err="1" smtClean="0"/>
              <a:t>LoIs</a:t>
            </a:r>
            <a:r>
              <a:rPr lang="en-US" dirty="0" smtClean="0"/>
              <a:t> and commentary are handled through OSCAR.</a:t>
            </a:r>
          </a:p>
          <a:p>
            <a:r>
              <a:rPr lang="en-US" dirty="0" smtClean="0"/>
              <a:t>Main part contains </a:t>
            </a:r>
            <a:r>
              <a:rPr lang="en-US" dirty="0" err="1" smtClean="0"/>
              <a:t>xLoIs</a:t>
            </a:r>
            <a:r>
              <a:rPr lang="en-US" dirty="0" smtClean="0"/>
              <a:t> and Laurel-level commentary</a:t>
            </a:r>
          </a:p>
          <a:p>
            <a:r>
              <a:rPr lang="en-US" dirty="0" smtClean="0"/>
              <a:t>Kingdom “Gardens” contain </a:t>
            </a:r>
            <a:r>
              <a:rPr lang="en-US" dirty="0" err="1" smtClean="0"/>
              <a:t>iLoIs</a:t>
            </a:r>
            <a:r>
              <a:rPr lang="en-US" dirty="0" smtClean="0"/>
              <a:t> and Kingdom-level commentary</a:t>
            </a:r>
          </a:p>
          <a:p>
            <a:pPr marL="0" indent="0">
              <a:buNone/>
            </a:pPr>
            <a:endParaRPr lang="en-US" dirty="0" smtClean="0"/>
          </a:p>
          <a:p>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44</a:t>
            </a:fld>
            <a:endParaRPr lang="en-US"/>
          </a:p>
        </p:txBody>
      </p:sp>
    </p:spTree>
    <p:extLst>
      <p:ext uri="{BB962C8B-B14F-4D97-AF65-F5344CB8AC3E}">
        <p14:creationId xmlns:p14="http://schemas.microsoft.com/office/powerpoint/2010/main" val="251243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a:t>
            </a:r>
            <a:endParaRPr lang="en-US" dirty="0"/>
          </a:p>
        </p:txBody>
      </p:sp>
      <p:sp>
        <p:nvSpPr>
          <p:cNvPr id="3" name="Content Placeholder 2"/>
          <p:cNvSpPr>
            <a:spLocks noGrp="1"/>
          </p:cNvSpPr>
          <p:nvPr>
            <p:ph idx="1"/>
          </p:nvPr>
        </p:nvSpPr>
        <p:spPr/>
        <p:txBody>
          <a:bodyPr/>
          <a:lstStyle/>
          <a:p>
            <a:r>
              <a:rPr lang="en-US" dirty="0" smtClean="0"/>
              <a:t>Public access</a:t>
            </a:r>
          </a:p>
          <a:p>
            <a:pPr lvl="1"/>
            <a:r>
              <a:rPr lang="en-US" dirty="0" smtClean="0"/>
              <a:t>Freely open to anyone, not just heralds</a:t>
            </a:r>
          </a:p>
          <a:p>
            <a:pPr lvl="1"/>
            <a:r>
              <a:rPr lang="en-US" dirty="0" smtClean="0"/>
              <a:t>Allows viewing of all </a:t>
            </a:r>
            <a:r>
              <a:rPr lang="en-US" dirty="0" err="1" smtClean="0"/>
              <a:t>xLoIs</a:t>
            </a:r>
            <a:r>
              <a:rPr lang="en-US" dirty="0" smtClean="0"/>
              <a:t> and some </a:t>
            </a:r>
            <a:r>
              <a:rPr lang="en-US" dirty="0" err="1" smtClean="0"/>
              <a:t>iLoIs</a:t>
            </a:r>
            <a:endParaRPr lang="en-US" dirty="0" smtClean="0"/>
          </a:p>
          <a:p>
            <a:pPr lvl="1"/>
            <a:r>
              <a:rPr lang="en-US" dirty="0" smtClean="0"/>
              <a:t>Generally does not allow viewing of commentary</a:t>
            </a:r>
          </a:p>
          <a:p>
            <a:pPr lvl="1"/>
            <a:r>
              <a:rPr lang="en-US" dirty="0" smtClean="0"/>
              <a:t>Useful for checking on submission status</a:t>
            </a:r>
          </a:p>
          <a:p>
            <a:pPr lvl="2"/>
            <a:r>
              <a:rPr lang="en-US" dirty="0" smtClean="0"/>
              <a:t>Tell your clients to click on “Sub Status”</a:t>
            </a:r>
          </a:p>
          <a:p>
            <a:pPr lvl="2"/>
            <a:r>
              <a:rPr lang="en-US" dirty="0" smtClean="0"/>
              <a:t>Only works once submission has made it to an </a:t>
            </a:r>
            <a:r>
              <a:rPr lang="en-US" dirty="0" err="1" smtClean="0"/>
              <a:t>xLoI</a:t>
            </a:r>
            <a:endParaRPr lang="en-US" dirty="0" smtClean="0"/>
          </a:p>
          <a:p>
            <a:pPr marL="457200" lvl="1" indent="0">
              <a:buNone/>
            </a:pPr>
            <a:endParaRPr lang="en-US" dirty="0" smtClean="0"/>
          </a:p>
          <a:p>
            <a:pPr marL="0" indent="0">
              <a:buNone/>
            </a:pPr>
            <a:endParaRPr lang="en-US" dirty="0" smtClean="0"/>
          </a:p>
          <a:p>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45</a:t>
            </a:fld>
            <a:endParaRPr lang="en-US"/>
          </a:p>
        </p:txBody>
      </p:sp>
    </p:spTree>
    <p:extLst>
      <p:ext uri="{BB962C8B-B14F-4D97-AF65-F5344CB8AC3E}">
        <p14:creationId xmlns:p14="http://schemas.microsoft.com/office/powerpoint/2010/main" val="837598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a:t>
            </a:r>
            <a:endParaRPr lang="en-US" dirty="0"/>
          </a:p>
        </p:txBody>
      </p:sp>
      <p:sp>
        <p:nvSpPr>
          <p:cNvPr id="3" name="Content Placeholder 2"/>
          <p:cNvSpPr>
            <a:spLocks noGrp="1"/>
          </p:cNvSpPr>
          <p:nvPr>
            <p:ph idx="1"/>
          </p:nvPr>
        </p:nvSpPr>
        <p:spPr/>
        <p:txBody>
          <a:bodyPr/>
          <a:lstStyle/>
          <a:p>
            <a:r>
              <a:rPr lang="en-US" dirty="0" smtClean="0"/>
              <a:t>Creating an account</a:t>
            </a:r>
          </a:p>
          <a:p>
            <a:pPr lvl="1"/>
            <a:r>
              <a:rPr lang="en-US" dirty="0" smtClean="0"/>
              <a:t>Step 1: Click on “Create Account” and fill out the form</a:t>
            </a:r>
          </a:p>
          <a:p>
            <a:pPr lvl="1"/>
            <a:r>
              <a:rPr lang="en-US" dirty="0" smtClean="0"/>
              <a:t>Step 2: Contact your kingdom’s principal herald to have your account activated for commenting</a:t>
            </a:r>
          </a:p>
          <a:p>
            <a:pPr lvl="2"/>
            <a:r>
              <a:rPr lang="en-US" dirty="0" smtClean="0"/>
              <a:t>May require warranting in some kingdoms</a:t>
            </a:r>
          </a:p>
          <a:p>
            <a:pPr marL="457200" lvl="1" indent="0">
              <a:buNone/>
            </a:pPr>
            <a:endParaRPr lang="en-US" dirty="0" smtClean="0"/>
          </a:p>
          <a:p>
            <a:pPr marL="0" indent="0">
              <a:buNone/>
            </a:pPr>
            <a:endParaRPr lang="en-US" dirty="0" smtClean="0"/>
          </a:p>
          <a:p>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46</a:t>
            </a:fld>
            <a:endParaRPr lang="en-US"/>
          </a:p>
        </p:txBody>
      </p:sp>
    </p:spTree>
    <p:extLst>
      <p:ext uri="{BB962C8B-B14F-4D97-AF65-F5344CB8AC3E}">
        <p14:creationId xmlns:p14="http://schemas.microsoft.com/office/powerpoint/2010/main" val="988655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a:t>
            </a:r>
            <a:endParaRPr lang="en-US" dirty="0"/>
          </a:p>
        </p:txBody>
      </p:sp>
      <p:sp>
        <p:nvSpPr>
          <p:cNvPr id="3" name="Content Placeholder 2"/>
          <p:cNvSpPr>
            <a:spLocks noGrp="1"/>
          </p:cNvSpPr>
          <p:nvPr>
            <p:ph idx="1"/>
          </p:nvPr>
        </p:nvSpPr>
        <p:spPr/>
        <p:txBody>
          <a:bodyPr/>
          <a:lstStyle/>
          <a:p>
            <a:r>
              <a:rPr lang="en-US" dirty="0" smtClean="0"/>
              <a:t>Main Page</a:t>
            </a:r>
          </a:p>
          <a:p>
            <a:pPr lvl="1"/>
            <a:endParaRPr lang="en-US" dirty="0" smtClean="0"/>
          </a:p>
          <a:p>
            <a:pPr marL="457200" lvl="1" indent="0">
              <a:buNone/>
            </a:pPr>
            <a:endParaRPr lang="en-US" dirty="0" smtClean="0"/>
          </a:p>
          <a:p>
            <a:pPr marL="0" indent="0">
              <a:buNone/>
            </a:pPr>
            <a:endParaRPr lang="en-US" dirty="0" smtClean="0"/>
          </a:p>
          <a:p>
            <a:endParaRPr lang="en-US" dirty="0"/>
          </a:p>
          <a:p>
            <a:pPr lvl="1"/>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4" t="19194" r="2643" b="21030"/>
          <a:stretch/>
        </p:blipFill>
        <p:spPr bwMode="auto">
          <a:xfrm>
            <a:off x="228600" y="2209800"/>
            <a:ext cx="8751316" cy="386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47</a:t>
            </a:fld>
            <a:endParaRPr lang="en-US"/>
          </a:p>
        </p:txBody>
      </p:sp>
    </p:spTree>
    <p:extLst>
      <p:ext uri="{BB962C8B-B14F-4D97-AF65-F5344CB8AC3E}">
        <p14:creationId xmlns:p14="http://schemas.microsoft.com/office/powerpoint/2010/main" val="4291207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a:t>
            </a:r>
            <a:endParaRPr lang="en-US" dirty="0"/>
          </a:p>
        </p:txBody>
      </p:sp>
      <p:sp>
        <p:nvSpPr>
          <p:cNvPr id="3" name="Content Placeholder 2"/>
          <p:cNvSpPr>
            <a:spLocks noGrp="1"/>
          </p:cNvSpPr>
          <p:nvPr>
            <p:ph idx="1"/>
          </p:nvPr>
        </p:nvSpPr>
        <p:spPr>
          <a:xfrm>
            <a:off x="457200" y="1600201"/>
            <a:ext cx="8229600" cy="609600"/>
          </a:xfrm>
        </p:spPr>
        <p:txBody>
          <a:bodyPr/>
          <a:lstStyle/>
          <a:p>
            <a:r>
              <a:rPr lang="en-US" dirty="0" smtClean="0"/>
              <a:t>Navigation</a:t>
            </a:r>
          </a:p>
          <a:p>
            <a:pPr lvl="1"/>
            <a:endParaRPr lang="en-US" dirty="0" smtClean="0"/>
          </a:p>
          <a:p>
            <a:pPr marL="457200" lvl="1" indent="0">
              <a:buNone/>
            </a:pPr>
            <a:endParaRPr lang="en-US" dirty="0" smtClean="0"/>
          </a:p>
          <a:p>
            <a:pPr marL="0" indent="0">
              <a:buNone/>
            </a:pPr>
            <a:endParaRPr lang="en-US" dirty="0" smtClean="0"/>
          </a:p>
          <a:p>
            <a:endParaRPr lang="en-US" dirty="0"/>
          </a:p>
          <a:p>
            <a:pPr lvl="1"/>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739" r="90465" b="36130"/>
          <a:stretch/>
        </p:blipFill>
        <p:spPr bwMode="auto">
          <a:xfrm>
            <a:off x="493390" y="2286000"/>
            <a:ext cx="1299220" cy="353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2200" y="2438400"/>
            <a:ext cx="5486400" cy="2862322"/>
          </a:xfrm>
          <a:prstGeom prst="rect">
            <a:avLst/>
          </a:prstGeom>
          <a:noFill/>
        </p:spPr>
        <p:txBody>
          <a:bodyPr wrap="square" rtlCol="0">
            <a:spAutoFit/>
          </a:bodyPr>
          <a:lstStyle/>
          <a:p>
            <a:r>
              <a:rPr lang="en-US" dirty="0" smtClean="0"/>
              <a:t>SENA – shortcut to SENA</a:t>
            </a:r>
          </a:p>
          <a:p>
            <a:endParaRPr lang="en-US" dirty="0" smtClean="0"/>
          </a:p>
          <a:p>
            <a:r>
              <a:rPr lang="en-US" dirty="0" smtClean="0"/>
              <a:t>AH – shortcut to the Administrative Handbook</a:t>
            </a:r>
          </a:p>
          <a:p>
            <a:endParaRPr lang="en-US" dirty="0" smtClean="0"/>
          </a:p>
          <a:p>
            <a:r>
              <a:rPr lang="en-US" dirty="0" smtClean="0"/>
              <a:t>Track – table of all recent </a:t>
            </a:r>
            <a:r>
              <a:rPr lang="en-US" dirty="0" err="1" smtClean="0"/>
              <a:t>xLoIs</a:t>
            </a:r>
            <a:endParaRPr lang="en-US" dirty="0" smtClean="0"/>
          </a:p>
          <a:p>
            <a:endParaRPr lang="en-US" dirty="0" smtClean="0"/>
          </a:p>
          <a:p>
            <a:r>
              <a:rPr lang="en-US" dirty="0" smtClean="0"/>
              <a:t>Sub Status – useful for tracking a submission</a:t>
            </a:r>
          </a:p>
          <a:p>
            <a:endParaRPr lang="en-US" dirty="0" smtClean="0"/>
          </a:p>
          <a:p>
            <a:r>
              <a:rPr lang="en-US" dirty="0" smtClean="0"/>
              <a:t>Kingdom – link to the Kingdom Gardens</a:t>
            </a:r>
          </a:p>
          <a:p>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48</a:t>
            </a:fld>
            <a:endParaRPr lang="en-US"/>
          </a:p>
        </p:txBody>
      </p:sp>
    </p:spTree>
    <p:extLst>
      <p:ext uri="{BB962C8B-B14F-4D97-AF65-F5344CB8AC3E}">
        <p14:creationId xmlns:p14="http://schemas.microsoft.com/office/powerpoint/2010/main" val="22226874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a:t>
            </a:r>
            <a:endParaRPr lang="en-US" dirty="0"/>
          </a:p>
        </p:txBody>
      </p:sp>
      <p:sp>
        <p:nvSpPr>
          <p:cNvPr id="3" name="Content Placeholder 2"/>
          <p:cNvSpPr>
            <a:spLocks noGrp="1"/>
          </p:cNvSpPr>
          <p:nvPr>
            <p:ph idx="1"/>
          </p:nvPr>
        </p:nvSpPr>
        <p:spPr/>
        <p:txBody>
          <a:bodyPr/>
          <a:lstStyle/>
          <a:p>
            <a:r>
              <a:rPr lang="en-US" dirty="0" smtClean="0"/>
              <a:t>Kingdom Gardens</a:t>
            </a:r>
          </a:p>
          <a:p>
            <a:endParaRPr lang="en-US" dirty="0"/>
          </a:p>
          <a:p>
            <a:endParaRPr lang="en-US" dirty="0" smtClean="0"/>
          </a:p>
          <a:p>
            <a:endParaRPr lang="en-US" dirty="0"/>
          </a:p>
          <a:p>
            <a:endParaRPr lang="en-US" dirty="0" smtClean="0"/>
          </a:p>
          <a:p>
            <a:pPr lvl="1"/>
            <a:r>
              <a:rPr lang="en-US" dirty="0" smtClean="0"/>
              <a:t>Kingdom </a:t>
            </a:r>
            <a:r>
              <a:rPr lang="en-US" dirty="0" err="1" smtClean="0"/>
              <a:t>iLoIs</a:t>
            </a:r>
            <a:endParaRPr lang="en-US" dirty="0" smtClean="0"/>
          </a:p>
          <a:p>
            <a:pPr lvl="1"/>
            <a:r>
              <a:rPr lang="en-US" dirty="0" smtClean="0"/>
              <a:t>Links to other Kingdoms</a:t>
            </a:r>
          </a:p>
          <a:p>
            <a:pPr lvl="1"/>
            <a:r>
              <a:rPr lang="en-US" dirty="0" smtClean="0"/>
              <a:t>Kingdom-specific posts</a:t>
            </a:r>
          </a:p>
          <a:p>
            <a:pPr lvl="1"/>
            <a:endParaRPr lang="en-US" dirty="0" smtClean="0"/>
          </a:p>
          <a:p>
            <a:pPr marL="457200" lvl="1" indent="0">
              <a:buNone/>
            </a:pPr>
            <a:endParaRPr lang="en-US" dirty="0" smtClean="0"/>
          </a:p>
          <a:p>
            <a:pPr marL="0" indent="0">
              <a:buNone/>
            </a:pPr>
            <a:endParaRPr lang="en-US" dirty="0" smtClean="0"/>
          </a:p>
          <a:p>
            <a:endParaRPr lang="en-US" dirty="0"/>
          </a:p>
          <a:p>
            <a:pPr lvl="1"/>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t="20468" r="24746" b="41528"/>
          <a:stretch/>
        </p:blipFill>
        <p:spPr bwMode="auto">
          <a:xfrm>
            <a:off x="381000" y="2129161"/>
            <a:ext cx="6785622" cy="245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49</a:t>
            </a:fld>
            <a:endParaRPr lang="en-US"/>
          </a:p>
        </p:txBody>
      </p:sp>
    </p:spTree>
    <p:extLst>
      <p:ext uri="{BB962C8B-B14F-4D97-AF65-F5344CB8AC3E}">
        <p14:creationId xmlns:p14="http://schemas.microsoft.com/office/powerpoint/2010/main" val="455340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EK Herald University classes:</a:t>
            </a:r>
          </a:p>
          <a:p>
            <a:pPr lvl="1"/>
            <a:r>
              <a:rPr lang="en-US" dirty="0" smtClean="0"/>
              <a:t>Names 101 – Intro </a:t>
            </a:r>
            <a:r>
              <a:rPr lang="en-US" smtClean="0"/>
              <a:t>to name</a:t>
            </a:r>
            <a:endParaRPr lang="en-US" dirty="0"/>
          </a:p>
          <a:p>
            <a:pPr lvl="1"/>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5</a:t>
            </a:fld>
            <a:endParaRPr lang="en-US"/>
          </a:p>
        </p:txBody>
      </p:sp>
    </p:spTree>
    <p:extLst>
      <p:ext uri="{BB962C8B-B14F-4D97-AF65-F5344CB8AC3E}">
        <p14:creationId xmlns:p14="http://schemas.microsoft.com/office/powerpoint/2010/main" val="1711735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a:t>
            </a:r>
            <a:endParaRPr lang="en-US" dirty="0"/>
          </a:p>
        </p:txBody>
      </p:sp>
      <p:sp>
        <p:nvSpPr>
          <p:cNvPr id="3" name="Content Placeholder 2"/>
          <p:cNvSpPr>
            <a:spLocks noGrp="1"/>
          </p:cNvSpPr>
          <p:nvPr>
            <p:ph idx="1"/>
          </p:nvPr>
        </p:nvSpPr>
        <p:spPr/>
        <p:txBody>
          <a:bodyPr/>
          <a:lstStyle/>
          <a:p>
            <a:r>
              <a:rPr lang="en-US" dirty="0" err="1" smtClean="0"/>
              <a:t>LoI</a:t>
            </a:r>
            <a:endParaRPr lang="en-US" dirty="0" smtClean="0"/>
          </a:p>
          <a:p>
            <a:pPr lvl="1"/>
            <a:endParaRPr lang="en-US" dirty="0" smtClean="0"/>
          </a:p>
          <a:p>
            <a:pPr marL="457200" lvl="1" indent="0">
              <a:buNone/>
            </a:pPr>
            <a:endParaRPr lang="en-US" dirty="0" smtClean="0"/>
          </a:p>
          <a:p>
            <a:pPr marL="0" indent="0">
              <a:buNone/>
            </a:pPr>
            <a:endParaRPr lang="en-US" dirty="0" smtClean="0"/>
          </a:p>
          <a:p>
            <a:endParaRPr lang="en-US" dirty="0"/>
          </a:p>
          <a:p>
            <a:pPr lvl="1"/>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57" t="19370" r="3234" b="2563"/>
          <a:stretch/>
        </p:blipFill>
        <p:spPr bwMode="auto">
          <a:xfrm>
            <a:off x="914400" y="2133600"/>
            <a:ext cx="6834326" cy="43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57" t="19370" r="3234" b="2563"/>
          <a:stretch/>
        </p:blipFill>
        <p:spPr bwMode="auto">
          <a:xfrm>
            <a:off x="966926" y="2140258"/>
            <a:ext cx="7034074" cy="4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50</a:t>
            </a:fld>
            <a:endParaRPr lang="en-US"/>
          </a:p>
        </p:txBody>
      </p:sp>
    </p:spTree>
    <p:extLst>
      <p:ext uri="{BB962C8B-B14F-4D97-AF65-F5344CB8AC3E}">
        <p14:creationId xmlns:p14="http://schemas.microsoft.com/office/powerpoint/2010/main" val="3504444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a:t>
            </a:r>
            <a:endParaRPr lang="en-US" dirty="0"/>
          </a:p>
        </p:txBody>
      </p:sp>
      <p:sp>
        <p:nvSpPr>
          <p:cNvPr id="3" name="Content Placeholder 2"/>
          <p:cNvSpPr>
            <a:spLocks noGrp="1"/>
          </p:cNvSpPr>
          <p:nvPr>
            <p:ph idx="1"/>
          </p:nvPr>
        </p:nvSpPr>
        <p:spPr/>
        <p:txBody>
          <a:bodyPr/>
          <a:lstStyle/>
          <a:p>
            <a:r>
              <a:rPr lang="en-US" dirty="0" err="1" smtClean="0"/>
              <a:t>LoI</a:t>
            </a:r>
            <a:r>
              <a:rPr lang="en-US" dirty="0" smtClean="0"/>
              <a:t> - Header</a:t>
            </a:r>
          </a:p>
          <a:p>
            <a:endParaRPr lang="en-US" dirty="0"/>
          </a:p>
          <a:p>
            <a:endParaRPr lang="en-US" dirty="0" smtClean="0"/>
          </a:p>
          <a:p>
            <a:endParaRPr lang="en-US" dirty="0"/>
          </a:p>
          <a:p>
            <a:pPr lvl="1"/>
            <a:r>
              <a:rPr lang="en-US" dirty="0" smtClean="0"/>
              <a:t>Notification toggles</a:t>
            </a:r>
          </a:p>
          <a:p>
            <a:pPr lvl="1"/>
            <a:r>
              <a:rPr lang="en-US" dirty="0" smtClean="0"/>
              <a:t>Blazon</a:t>
            </a:r>
          </a:p>
          <a:p>
            <a:pPr lvl="1"/>
            <a:r>
              <a:rPr lang="en-US" dirty="0" smtClean="0"/>
              <a:t>B&amp;W, color, and color-corrected emblazon</a:t>
            </a:r>
          </a:p>
          <a:p>
            <a:pPr lvl="1"/>
            <a:r>
              <a:rPr lang="en-US" dirty="0" smtClean="0"/>
              <a:t>Documentation</a:t>
            </a:r>
          </a:p>
          <a:p>
            <a:pPr lvl="1"/>
            <a:endParaRPr lang="en-US" dirty="0" smtClean="0"/>
          </a:p>
          <a:p>
            <a:pPr marL="457200" lvl="1" indent="0">
              <a:buNone/>
            </a:pPr>
            <a:endParaRPr lang="en-US" dirty="0" smtClean="0"/>
          </a:p>
          <a:p>
            <a:pPr marL="0" indent="0">
              <a:buNone/>
            </a:pPr>
            <a:endParaRPr lang="en-US" dirty="0" smtClean="0"/>
          </a:p>
          <a:p>
            <a:endParaRPr lang="en-US" dirty="0"/>
          </a:p>
          <a:p>
            <a:pPr lvl="1"/>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52" t="19782" r="1658" b="54013"/>
          <a:stretch/>
        </p:blipFill>
        <p:spPr bwMode="auto">
          <a:xfrm>
            <a:off x="152400" y="2133600"/>
            <a:ext cx="8876088" cy="185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51</a:t>
            </a:fld>
            <a:endParaRPr lang="en-US"/>
          </a:p>
        </p:txBody>
      </p:sp>
    </p:spTree>
    <p:extLst>
      <p:ext uri="{BB962C8B-B14F-4D97-AF65-F5344CB8AC3E}">
        <p14:creationId xmlns:p14="http://schemas.microsoft.com/office/powerpoint/2010/main" val="940571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a:t>
            </a:r>
            <a:endParaRPr lang="en-US" dirty="0"/>
          </a:p>
        </p:txBody>
      </p:sp>
      <p:sp>
        <p:nvSpPr>
          <p:cNvPr id="3" name="Content Placeholder 2"/>
          <p:cNvSpPr>
            <a:spLocks noGrp="1"/>
          </p:cNvSpPr>
          <p:nvPr>
            <p:ph idx="1"/>
          </p:nvPr>
        </p:nvSpPr>
        <p:spPr/>
        <p:txBody>
          <a:bodyPr/>
          <a:lstStyle/>
          <a:p>
            <a:r>
              <a:rPr lang="en-US" dirty="0" err="1" smtClean="0"/>
              <a:t>LoI</a:t>
            </a:r>
            <a:r>
              <a:rPr lang="en-US" dirty="0" smtClean="0"/>
              <a:t> – Commenting</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Threaded commenting</a:t>
            </a:r>
          </a:p>
          <a:p>
            <a:pPr marL="457200" lvl="1" indent="0">
              <a:buNone/>
            </a:pPr>
            <a:endParaRPr lang="en-US" dirty="0" smtClean="0"/>
          </a:p>
          <a:p>
            <a:pPr lvl="1"/>
            <a:endParaRPr lang="en-US" dirty="0" smtClean="0"/>
          </a:p>
          <a:p>
            <a:pPr marL="457200" lvl="1" indent="0">
              <a:buNone/>
            </a:pPr>
            <a:endParaRPr lang="en-US" dirty="0" smtClean="0"/>
          </a:p>
          <a:p>
            <a:pPr marL="0" indent="0">
              <a:buNone/>
            </a:pPr>
            <a:endParaRPr lang="en-US" dirty="0" smtClean="0"/>
          </a:p>
          <a:p>
            <a:endParaRPr lang="en-US" dirty="0"/>
          </a:p>
          <a:p>
            <a:pPr lvl="1"/>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47" t="45712" r="4120" b="3249"/>
          <a:stretch/>
        </p:blipFill>
        <p:spPr bwMode="auto">
          <a:xfrm>
            <a:off x="381000" y="2133600"/>
            <a:ext cx="8602462" cy="3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52</a:t>
            </a:fld>
            <a:endParaRPr lang="en-US"/>
          </a:p>
        </p:txBody>
      </p:sp>
    </p:spTree>
    <p:extLst>
      <p:ext uri="{BB962C8B-B14F-4D97-AF65-F5344CB8AC3E}">
        <p14:creationId xmlns:p14="http://schemas.microsoft.com/office/powerpoint/2010/main" val="60580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a:t>
            </a:r>
            <a:endParaRPr lang="en-US" dirty="0"/>
          </a:p>
        </p:txBody>
      </p:sp>
      <p:sp>
        <p:nvSpPr>
          <p:cNvPr id="3" name="Content Placeholder 2"/>
          <p:cNvSpPr>
            <a:spLocks noGrp="1"/>
          </p:cNvSpPr>
          <p:nvPr>
            <p:ph idx="1"/>
          </p:nvPr>
        </p:nvSpPr>
        <p:spPr/>
        <p:txBody>
          <a:bodyPr/>
          <a:lstStyle/>
          <a:p>
            <a:r>
              <a:rPr lang="en-US" dirty="0" smtClean="0"/>
              <a:t>Privileges</a:t>
            </a:r>
          </a:p>
          <a:p>
            <a:pPr lvl="1"/>
            <a:r>
              <a:rPr lang="en-US" dirty="0" smtClean="0"/>
              <a:t>Set by Kingdom Principal Heralds</a:t>
            </a:r>
          </a:p>
          <a:p>
            <a:pPr lvl="1"/>
            <a:r>
              <a:rPr lang="en-US" dirty="0" smtClean="0"/>
              <a:t>May include</a:t>
            </a:r>
          </a:p>
          <a:p>
            <a:pPr lvl="2"/>
            <a:r>
              <a:rPr lang="en-US" dirty="0" smtClean="0"/>
              <a:t>Viewing and commenting on your Kingdom’s </a:t>
            </a:r>
            <a:r>
              <a:rPr lang="en-US" dirty="0" err="1" smtClean="0"/>
              <a:t>iLoIs</a:t>
            </a:r>
            <a:endParaRPr lang="en-US" dirty="0" smtClean="0"/>
          </a:p>
          <a:p>
            <a:pPr lvl="2"/>
            <a:r>
              <a:rPr lang="en-US" dirty="0"/>
              <a:t>Viewing and commenting on o</a:t>
            </a:r>
            <a:r>
              <a:rPr lang="en-US" dirty="0" smtClean="0"/>
              <a:t>ther Kingdoms’ </a:t>
            </a:r>
            <a:r>
              <a:rPr lang="en-US" dirty="0" err="1" smtClean="0"/>
              <a:t>iLoIs</a:t>
            </a:r>
            <a:endParaRPr lang="en-US" dirty="0" smtClean="0"/>
          </a:p>
          <a:p>
            <a:pPr lvl="2"/>
            <a:r>
              <a:rPr lang="en-US" dirty="0" smtClean="0"/>
              <a:t>Viewing and commenting on Laurel-level </a:t>
            </a:r>
            <a:r>
              <a:rPr lang="en-US" dirty="0" err="1" smtClean="0"/>
              <a:t>xLoIs</a:t>
            </a:r>
            <a:endParaRPr lang="en-US" dirty="0" smtClean="0"/>
          </a:p>
          <a:p>
            <a:pPr marL="457200" lvl="1" indent="0">
              <a:buNone/>
            </a:pPr>
            <a:endParaRPr lang="en-US" dirty="0" smtClean="0"/>
          </a:p>
          <a:p>
            <a:pPr lvl="1"/>
            <a:endParaRPr lang="en-US" dirty="0" smtClean="0"/>
          </a:p>
          <a:p>
            <a:pPr marL="457200" lvl="1" indent="0">
              <a:buNone/>
            </a:pPr>
            <a:endParaRPr lang="en-US" dirty="0" smtClean="0"/>
          </a:p>
          <a:p>
            <a:pPr marL="0" indent="0">
              <a:buNone/>
            </a:pPr>
            <a:endParaRPr lang="en-US" dirty="0" smtClean="0"/>
          </a:p>
          <a:p>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53</a:t>
            </a:fld>
            <a:endParaRPr lang="en-US"/>
          </a:p>
        </p:txBody>
      </p:sp>
    </p:spTree>
    <p:extLst>
      <p:ext uri="{BB962C8B-B14F-4D97-AF65-F5344CB8AC3E}">
        <p14:creationId xmlns:p14="http://schemas.microsoft.com/office/powerpoint/2010/main" val="6242375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a:t>
            </a:r>
            <a:endParaRPr lang="en-US" dirty="0"/>
          </a:p>
        </p:txBody>
      </p:sp>
      <p:sp>
        <p:nvSpPr>
          <p:cNvPr id="3" name="Content Placeholder 2"/>
          <p:cNvSpPr>
            <a:spLocks noGrp="1"/>
          </p:cNvSpPr>
          <p:nvPr>
            <p:ph idx="1"/>
          </p:nvPr>
        </p:nvSpPr>
        <p:spPr/>
        <p:txBody>
          <a:bodyPr/>
          <a:lstStyle/>
          <a:p>
            <a:r>
              <a:rPr lang="en-US" dirty="0" smtClean="0"/>
              <a:t>Precedent is set on </a:t>
            </a:r>
            <a:r>
              <a:rPr lang="en-US" dirty="0" err="1" smtClean="0"/>
              <a:t>LoARs</a:t>
            </a:r>
            <a:endParaRPr lang="en-US" dirty="0" smtClean="0"/>
          </a:p>
          <a:p>
            <a:r>
              <a:rPr lang="en-US" dirty="0" smtClean="0"/>
              <a:t>Rulings on registrations can create precedent</a:t>
            </a:r>
          </a:p>
          <a:p>
            <a:r>
              <a:rPr lang="en-US" dirty="0" smtClean="0"/>
              <a:t>Precedent can also be set on a </a:t>
            </a:r>
            <a:r>
              <a:rPr lang="en-US" dirty="0" err="1" smtClean="0"/>
              <a:t>LoAR</a:t>
            </a:r>
            <a:r>
              <a:rPr lang="en-US" dirty="0" smtClean="0"/>
              <a:t> Cover Letter</a:t>
            </a:r>
          </a:p>
          <a:p>
            <a:r>
              <a:rPr lang="en-US" dirty="0"/>
              <a:t>Items </a:t>
            </a:r>
            <a:r>
              <a:rPr lang="en-US" dirty="0" smtClean="0"/>
              <a:t>registered </a:t>
            </a:r>
            <a:r>
              <a:rPr lang="en-US" dirty="0"/>
              <a:t>without comment do not create precedent</a:t>
            </a:r>
          </a:p>
          <a:p>
            <a:pPr lvl="1"/>
            <a:r>
              <a:rPr lang="en-US" dirty="0"/>
              <a:t>“Prior registration is not a guarantee of future registration”</a:t>
            </a:r>
          </a:p>
          <a:p>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54</a:t>
            </a:fld>
            <a:endParaRPr lang="en-US"/>
          </a:p>
        </p:txBody>
      </p:sp>
    </p:spTree>
    <p:extLst>
      <p:ext uri="{BB962C8B-B14F-4D97-AF65-F5344CB8AC3E}">
        <p14:creationId xmlns:p14="http://schemas.microsoft.com/office/powerpoint/2010/main" val="566819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a:t>
            </a:r>
            <a:endParaRPr lang="en-US" dirty="0"/>
          </a:p>
        </p:txBody>
      </p:sp>
      <p:sp>
        <p:nvSpPr>
          <p:cNvPr id="6" name="Content Placeholder 5"/>
          <p:cNvSpPr>
            <a:spLocks noGrp="1"/>
          </p:cNvSpPr>
          <p:nvPr>
            <p:ph idx="1"/>
          </p:nvPr>
        </p:nvSpPr>
        <p:spPr/>
        <p:txBody>
          <a:bodyPr/>
          <a:lstStyle/>
          <a:p>
            <a:r>
              <a:rPr lang="en-US" dirty="0" smtClean="0"/>
              <a:t>Not precedent:</a:t>
            </a:r>
          </a:p>
          <a:p>
            <a:endParaRPr lang="en-US" dirty="0"/>
          </a:p>
          <a:p>
            <a:pPr lvl="1"/>
            <a:endParaRPr lang="en-US" dirty="0" smtClean="0"/>
          </a:p>
          <a:p>
            <a:pPr lvl="1"/>
            <a:r>
              <a:rPr lang="en-US" dirty="0" smtClean="0"/>
              <a:t>Simply a note on a registration</a:t>
            </a:r>
          </a:p>
          <a:p>
            <a:pPr lvl="1"/>
            <a:endParaRPr lang="en-US" dirty="0"/>
          </a:p>
          <a:p>
            <a:pPr lvl="1"/>
            <a:endParaRPr lang="en-US" dirty="0" smtClean="0"/>
          </a:p>
          <a:p>
            <a:pPr lvl="1"/>
            <a:r>
              <a:rPr lang="en-US" dirty="0" smtClean="0"/>
              <a:t>Artists note</a:t>
            </a:r>
            <a:endParaRPr lang="en-US" dirty="0"/>
          </a:p>
        </p:txBody>
      </p:sp>
      <p:pic>
        <p:nvPicPr>
          <p:cNvPr id="7" name="Content Placeholder 3"/>
          <p:cNvPicPr>
            <a:picLocks noChangeAspect="1" noChangeArrowheads="1"/>
          </p:cNvPicPr>
          <p:nvPr/>
        </p:nvPicPr>
        <p:blipFill rotWithShape="1">
          <a:blip r:embed="rId2">
            <a:extLst>
              <a:ext uri="{28A0092B-C50C-407E-A947-70E740481C1C}">
                <a14:useLocalDpi xmlns:a14="http://schemas.microsoft.com/office/drawing/2010/main" val="0"/>
              </a:ext>
            </a:extLst>
          </a:blip>
          <a:srcRect t="39047" r="46488" b="52960"/>
          <a:stretch/>
        </p:blipFill>
        <p:spPr bwMode="auto">
          <a:xfrm>
            <a:off x="763480" y="2286000"/>
            <a:ext cx="7779100" cy="8566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7964" r="25583" b="42556"/>
          <a:stretch/>
        </p:blipFill>
        <p:spPr bwMode="auto">
          <a:xfrm>
            <a:off x="763480" y="4038600"/>
            <a:ext cx="8382000" cy="78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02279A88-A1F9-41F9-8D6F-58A1BE390A13}" type="slidenum">
              <a:rPr lang="en-US" smtClean="0"/>
              <a:pPr>
                <a:defRPr/>
              </a:pPr>
              <a:t>55</a:t>
            </a:fld>
            <a:endParaRPr lang="en-US"/>
          </a:p>
        </p:txBody>
      </p:sp>
    </p:spTree>
    <p:extLst>
      <p:ext uri="{BB962C8B-B14F-4D97-AF65-F5344CB8AC3E}">
        <p14:creationId xmlns:p14="http://schemas.microsoft.com/office/powerpoint/2010/main" val="4150089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a:t>
            </a:r>
            <a:endParaRPr lang="en-US" dirty="0"/>
          </a:p>
        </p:txBody>
      </p:sp>
      <p:sp>
        <p:nvSpPr>
          <p:cNvPr id="6" name="Content Placeholder 5"/>
          <p:cNvSpPr>
            <a:spLocks noGrp="1"/>
          </p:cNvSpPr>
          <p:nvPr>
            <p:ph idx="1"/>
          </p:nvPr>
        </p:nvSpPr>
        <p:spPr/>
        <p:txBody>
          <a:bodyPr/>
          <a:lstStyle/>
          <a:p>
            <a:r>
              <a:rPr lang="en-US" dirty="0" smtClean="0"/>
              <a:t>Not precedent:</a:t>
            </a:r>
          </a:p>
          <a:p>
            <a:endParaRPr lang="en-US" dirty="0"/>
          </a:p>
          <a:p>
            <a:pPr lvl="1"/>
            <a:r>
              <a:rPr lang="en-US" dirty="0" smtClean="0"/>
              <a:t>Reason for return is unique to this submission</a:t>
            </a:r>
          </a:p>
          <a:p>
            <a:pPr lvl="1"/>
            <a:endParaRPr lang="en-US" dirty="0"/>
          </a:p>
          <a:p>
            <a:pPr lvl="1"/>
            <a:endParaRPr lang="en-US" dirty="0" smtClean="0"/>
          </a:p>
          <a:p>
            <a:pPr lvl="1"/>
            <a:r>
              <a:rPr lang="en-US" dirty="0" smtClean="0"/>
              <a:t>Identifies a conflict</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40620" r="2349" b="48965"/>
          <a:stretch/>
        </p:blipFill>
        <p:spPr bwMode="auto">
          <a:xfrm>
            <a:off x="63500" y="2133600"/>
            <a:ext cx="8928100" cy="70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8646" r="18790" b="33209"/>
          <a:stretch/>
        </p:blipFill>
        <p:spPr bwMode="auto">
          <a:xfrm>
            <a:off x="63500" y="3462290"/>
            <a:ext cx="8823280" cy="65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02279A88-A1F9-41F9-8D6F-58A1BE390A13}" type="slidenum">
              <a:rPr lang="en-US" smtClean="0"/>
              <a:pPr>
                <a:defRPr/>
              </a:pPr>
              <a:t>56</a:t>
            </a:fld>
            <a:endParaRPr lang="en-US"/>
          </a:p>
        </p:txBody>
      </p:sp>
    </p:spTree>
    <p:extLst>
      <p:ext uri="{BB962C8B-B14F-4D97-AF65-F5344CB8AC3E}">
        <p14:creationId xmlns:p14="http://schemas.microsoft.com/office/powerpoint/2010/main" val="1595253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a:t>
            </a:r>
            <a:endParaRPr lang="en-US" dirty="0"/>
          </a:p>
        </p:txBody>
      </p:sp>
      <p:sp>
        <p:nvSpPr>
          <p:cNvPr id="6" name="Content Placeholder 5"/>
          <p:cNvSpPr>
            <a:spLocks noGrp="1"/>
          </p:cNvSpPr>
          <p:nvPr>
            <p:ph idx="1"/>
          </p:nvPr>
        </p:nvSpPr>
        <p:spPr/>
        <p:txBody>
          <a:bodyPr/>
          <a:lstStyle/>
          <a:p>
            <a:r>
              <a:rPr lang="en-US" dirty="0" smtClean="0"/>
              <a:t>Precedent:</a:t>
            </a:r>
          </a:p>
          <a:p>
            <a:endParaRPr lang="en-US" dirty="0"/>
          </a:p>
          <a:p>
            <a:pPr lvl="1"/>
            <a:endParaRPr lang="en-US" dirty="0"/>
          </a:p>
          <a:p>
            <a:pPr lvl="1"/>
            <a:r>
              <a:rPr lang="en-US" dirty="0" smtClean="0"/>
              <a:t>Ruling establishes (or reiterates) specific rules</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910" r="1659" b="28535"/>
          <a:stretch/>
        </p:blipFill>
        <p:spPr bwMode="auto">
          <a:xfrm>
            <a:off x="150181" y="2286000"/>
            <a:ext cx="8867436" cy="96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02279A88-A1F9-41F9-8D6F-58A1BE390A13}" type="slidenum">
              <a:rPr lang="en-US" smtClean="0"/>
              <a:pPr>
                <a:defRPr/>
              </a:pPr>
              <a:t>57</a:t>
            </a:fld>
            <a:endParaRPr lang="en-US"/>
          </a:p>
        </p:txBody>
      </p:sp>
    </p:spTree>
    <p:extLst>
      <p:ext uri="{BB962C8B-B14F-4D97-AF65-F5344CB8AC3E}">
        <p14:creationId xmlns:p14="http://schemas.microsoft.com/office/powerpoint/2010/main" val="30804000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a:t>
            </a:r>
            <a:endParaRPr lang="en-US" dirty="0"/>
          </a:p>
        </p:txBody>
      </p:sp>
      <p:sp>
        <p:nvSpPr>
          <p:cNvPr id="3" name="Content Placeholder 2"/>
          <p:cNvSpPr>
            <a:spLocks noGrp="1"/>
          </p:cNvSpPr>
          <p:nvPr>
            <p:ph idx="1"/>
          </p:nvPr>
        </p:nvSpPr>
        <p:spPr/>
        <p:txBody>
          <a:bodyPr/>
          <a:lstStyle/>
          <a:p>
            <a:r>
              <a:rPr lang="en-US" dirty="0" smtClean="0"/>
              <a:t>“Standard” citation format:</a:t>
            </a:r>
          </a:p>
          <a:p>
            <a:pPr lvl="1"/>
            <a:r>
              <a:rPr lang="en-US" dirty="0" smtClean="0"/>
              <a:t>[Angela </a:t>
            </a:r>
            <a:r>
              <a:rPr lang="en-US" dirty="0" err="1"/>
              <a:t>Fabbricci</a:t>
            </a:r>
            <a:r>
              <a:rPr lang="en-US" dirty="0" smtClean="0"/>
              <a:t>, A-</a:t>
            </a:r>
            <a:r>
              <a:rPr lang="en-US" dirty="0" err="1" smtClean="0"/>
              <a:t>Ealdormere</a:t>
            </a:r>
            <a:r>
              <a:rPr lang="en-US" dirty="0" smtClean="0"/>
              <a:t>, Feb 2013 </a:t>
            </a:r>
            <a:r>
              <a:rPr lang="en-US" dirty="0" err="1" smtClean="0"/>
              <a:t>LoAR</a:t>
            </a:r>
            <a:r>
              <a:rPr lang="en-US" dirty="0" smtClean="0"/>
              <a:t>]</a:t>
            </a:r>
          </a:p>
          <a:p>
            <a:pPr lvl="1"/>
            <a:r>
              <a:rPr lang="en-US" dirty="0" smtClean="0"/>
              <a:t>[Brigit Larkin, R-</a:t>
            </a:r>
            <a:r>
              <a:rPr lang="en-US" dirty="0" err="1" smtClean="0"/>
              <a:t>Ealdormere</a:t>
            </a:r>
            <a:r>
              <a:rPr lang="en-US" dirty="0" smtClean="0"/>
              <a:t>, Feb 2013 </a:t>
            </a:r>
            <a:r>
              <a:rPr lang="en-US" dirty="0" err="1" smtClean="0"/>
              <a:t>LoAR</a:t>
            </a:r>
            <a:r>
              <a:rPr lang="en-US" dirty="0" smtClean="0"/>
              <a:t>]</a:t>
            </a:r>
          </a:p>
          <a:p>
            <a:pPr lvl="1"/>
            <a:r>
              <a:rPr lang="en-US" dirty="0" smtClean="0"/>
              <a:t>[Cover Letter, Feb 2013 </a:t>
            </a:r>
            <a:r>
              <a:rPr lang="en-US" dirty="0" err="1" smtClean="0"/>
              <a:t>LoAR</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58</a:t>
            </a:fld>
            <a:endParaRPr lang="en-US"/>
          </a:p>
        </p:txBody>
      </p:sp>
    </p:spTree>
    <p:extLst>
      <p:ext uri="{BB962C8B-B14F-4D97-AF65-F5344CB8AC3E}">
        <p14:creationId xmlns:p14="http://schemas.microsoft.com/office/powerpoint/2010/main" val="3299053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a:t>
            </a:r>
            <a:endParaRPr lang="en-US" dirty="0"/>
          </a:p>
        </p:txBody>
      </p:sp>
      <p:sp>
        <p:nvSpPr>
          <p:cNvPr id="3" name="Content Placeholder 2"/>
          <p:cNvSpPr>
            <a:spLocks noGrp="1"/>
          </p:cNvSpPr>
          <p:nvPr>
            <p:ph idx="1"/>
          </p:nvPr>
        </p:nvSpPr>
        <p:spPr/>
        <p:txBody>
          <a:bodyPr/>
          <a:lstStyle/>
          <a:p>
            <a:r>
              <a:rPr lang="en-US" dirty="0"/>
              <a:t>Collected Precedents</a:t>
            </a:r>
          </a:p>
          <a:p>
            <a:pPr lvl="1"/>
            <a:r>
              <a:rPr lang="en-US" dirty="0">
                <a:hlinkClick r:id="rId3"/>
              </a:rPr>
              <a:t>http://</a:t>
            </a:r>
            <a:r>
              <a:rPr lang="en-US" dirty="0" smtClean="0">
                <a:hlinkClick r:id="rId3"/>
              </a:rPr>
              <a:t>heraldry.sca.org/laurel/precedents.html</a:t>
            </a:r>
            <a:endParaRPr lang="en-US" dirty="0" smtClean="0"/>
          </a:p>
          <a:p>
            <a:pPr lvl="1"/>
            <a:r>
              <a:rPr lang="en-US" dirty="0" smtClean="0"/>
              <a:t>Organized by Laurel Tenure</a:t>
            </a:r>
          </a:p>
          <a:p>
            <a:pPr lvl="2"/>
            <a:r>
              <a:rPr lang="en-US" dirty="0" smtClean="0"/>
              <a:t>Armor current through July 2008</a:t>
            </a:r>
          </a:p>
          <a:p>
            <a:pPr lvl="2"/>
            <a:r>
              <a:rPr lang="en-US" dirty="0" smtClean="0"/>
              <a:t>Names current through May 2005</a:t>
            </a:r>
          </a:p>
          <a:p>
            <a:pPr lvl="1"/>
            <a:r>
              <a:rPr lang="en-US" dirty="0" smtClean="0"/>
              <a:t>Compiled Name Precedents</a:t>
            </a:r>
          </a:p>
          <a:p>
            <a:pPr lvl="2"/>
            <a:r>
              <a:rPr lang="en-US" dirty="0" smtClean="0"/>
              <a:t>Current through May 2004</a:t>
            </a:r>
          </a:p>
          <a:p>
            <a:pPr lvl="1"/>
            <a:r>
              <a:rPr lang="en-US" dirty="0" smtClean="0"/>
              <a:t>Other ongoing or future projects</a:t>
            </a:r>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59</a:t>
            </a:fld>
            <a:endParaRPr lang="en-US"/>
          </a:p>
        </p:txBody>
      </p:sp>
    </p:spTree>
    <p:extLst>
      <p:ext uri="{BB962C8B-B14F-4D97-AF65-F5344CB8AC3E}">
        <p14:creationId xmlns:p14="http://schemas.microsoft.com/office/powerpoint/2010/main" val="194987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College</a:t>
            </a:r>
            <a:endParaRPr lang="en-US" dirty="0"/>
          </a:p>
        </p:txBody>
      </p:sp>
      <p:sp>
        <p:nvSpPr>
          <p:cNvPr id="3" name="Content Placeholder 2"/>
          <p:cNvSpPr>
            <a:spLocks noGrp="1"/>
          </p:cNvSpPr>
          <p:nvPr>
            <p:ph idx="1"/>
          </p:nvPr>
        </p:nvSpPr>
        <p:spPr/>
        <p:txBody>
          <a:bodyPr/>
          <a:lstStyle/>
          <a:p>
            <a:r>
              <a:rPr lang="en-US" dirty="0" smtClean="0"/>
              <a:t>Society Level  (“Laurel” level)</a:t>
            </a:r>
          </a:p>
          <a:p>
            <a:pPr lvl="1"/>
            <a:r>
              <a:rPr lang="en-US" dirty="0" smtClean="0"/>
              <a:t>Known as the “College of Arms” (CoA)</a:t>
            </a:r>
          </a:p>
          <a:p>
            <a:pPr lvl="1"/>
            <a:r>
              <a:rPr lang="en-US" dirty="0" smtClean="0"/>
              <a:t>Laurel Sovereign of Arms</a:t>
            </a:r>
          </a:p>
          <a:p>
            <a:pPr lvl="2"/>
            <a:r>
              <a:rPr lang="en-US" dirty="0" smtClean="0"/>
              <a:t>Chief heraldic officer of the SCA</a:t>
            </a:r>
          </a:p>
          <a:p>
            <a:pPr lvl="2"/>
            <a:r>
              <a:rPr lang="en-US" dirty="0" smtClean="0"/>
              <a:t>Currently (Sep 2013) </a:t>
            </a:r>
            <a:r>
              <a:rPr lang="en-US" dirty="0" err="1" smtClean="0"/>
              <a:t>Meistari</a:t>
            </a:r>
            <a:r>
              <a:rPr lang="en-US" dirty="0" smtClean="0"/>
              <a:t> Gabriel </a:t>
            </a:r>
            <a:r>
              <a:rPr lang="en-US" dirty="0" err="1" smtClean="0"/>
              <a:t>Kjotvason</a:t>
            </a:r>
            <a:endParaRPr lang="en-US" dirty="0" smtClean="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6</a:t>
            </a:fld>
            <a:endParaRPr lang="en-US"/>
          </a:p>
        </p:txBody>
      </p:sp>
    </p:spTree>
    <p:extLst>
      <p:ext uri="{BB962C8B-B14F-4D97-AF65-F5344CB8AC3E}">
        <p14:creationId xmlns:p14="http://schemas.microsoft.com/office/powerpoint/2010/main" val="11902029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a:t>
            </a:r>
            <a:endParaRPr lang="en-US" dirty="0"/>
          </a:p>
        </p:txBody>
      </p:sp>
      <p:sp>
        <p:nvSpPr>
          <p:cNvPr id="3" name="Content Placeholder 2"/>
          <p:cNvSpPr>
            <a:spLocks noGrp="1"/>
          </p:cNvSpPr>
          <p:nvPr>
            <p:ph idx="1"/>
          </p:nvPr>
        </p:nvSpPr>
        <p:spPr/>
        <p:txBody>
          <a:bodyPr/>
          <a:lstStyle/>
          <a:p>
            <a:r>
              <a:rPr lang="en-US" dirty="0" smtClean="0"/>
              <a:t>Searching Precedents</a:t>
            </a:r>
          </a:p>
          <a:p>
            <a:pPr lvl="1"/>
            <a:r>
              <a:rPr lang="en-US" dirty="0"/>
              <a:t>http://www.morsulus.org/</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4" t="19096" r="23319" b="36040"/>
          <a:stretch/>
        </p:blipFill>
        <p:spPr bwMode="auto">
          <a:xfrm>
            <a:off x="266330" y="2667000"/>
            <a:ext cx="8416234"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60</a:t>
            </a:fld>
            <a:endParaRPr lang="en-US"/>
          </a:p>
        </p:txBody>
      </p:sp>
    </p:spTree>
    <p:extLst>
      <p:ext uri="{BB962C8B-B14F-4D97-AF65-F5344CB8AC3E}">
        <p14:creationId xmlns:p14="http://schemas.microsoft.com/office/powerpoint/2010/main" val="31484506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Registerable vs. Authentic</a:t>
            </a:r>
          </a:p>
          <a:p>
            <a:pPr lvl="1"/>
            <a:r>
              <a:rPr lang="en-US" dirty="0" smtClean="0"/>
              <a:t>A submission must be registerable, it need not be authentic</a:t>
            </a:r>
          </a:p>
          <a:p>
            <a:pPr lvl="1"/>
            <a:r>
              <a:rPr lang="en-US" dirty="0" smtClean="0"/>
              <a:t>While we can encourage clients to design authentic names and devices, we cannot, and should not force the decision</a:t>
            </a:r>
          </a:p>
          <a:p>
            <a:pPr lvl="1"/>
            <a:r>
              <a:rPr lang="en-US" dirty="0" smtClean="0"/>
              <a:t>If a client is set on a registerable but not very authentic submission, you should process it!</a:t>
            </a:r>
          </a:p>
          <a:p>
            <a:pPr lvl="2"/>
            <a:endParaRPr lang="en-US" dirty="0" smtClean="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61</a:t>
            </a:fld>
            <a:endParaRPr lang="en-US"/>
          </a:p>
        </p:txBody>
      </p:sp>
    </p:spTree>
    <p:extLst>
      <p:ext uri="{BB962C8B-B14F-4D97-AF65-F5344CB8AC3E}">
        <p14:creationId xmlns:p14="http://schemas.microsoft.com/office/powerpoint/2010/main" val="29933474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Customer Service</a:t>
            </a:r>
          </a:p>
          <a:p>
            <a:pPr lvl="1"/>
            <a:r>
              <a:rPr lang="en-US" dirty="0" smtClean="0"/>
              <a:t>It is our job to help our clients</a:t>
            </a:r>
          </a:p>
          <a:p>
            <a:pPr lvl="1"/>
            <a:r>
              <a:rPr lang="en-US" dirty="0" smtClean="0"/>
              <a:t>We are here to make registrations happen, not prevent them from happening</a:t>
            </a:r>
          </a:p>
          <a:p>
            <a:pPr lvl="1"/>
            <a:r>
              <a:rPr lang="en-US" dirty="0" smtClean="0"/>
              <a:t>When consulting, help clients create registerable submissions </a:t>
            </a:r>
            <a:r>
              <a:rPr lang="en-US" b="1" i="1" dirty="0" smtClean="0"/>
              <a:t>they </a:t>
            </a:r>
            <a:r>
              <a:rPr lang="en-US" dirty="0" smtClean="0"/>
              <a:t>like</a:t>
            </a:r>
          </a:p>
          <a:p>
            <a:pPr lvl="1"/>
            <a:r>
              <a:rPr lang="en-US" dirty="0" smtClean="0"/>
              <a:t>When commenting, look for reasons to allow registration, not prohibit it</a:t>
            </a:r>
          </a:p>
          <a:p>
            <a:pPr lvl="1"/>
            <a:r>
              <a:rPr lang="en-US" dirty="0" smtClean="0"/>
              <a:t>Heralds want a reputation for being helpful, not obstructionist!</a:t>
            </a:r>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62</a:t>
            </a:fld>
            <a:endParaRPr lang="en-US"/>
          </a:p>
        </p:txBody>
      </p:sp>
    </p:spTree>
    <p:extLst>
      <p:ext uri="{BB962C8B-B14F-4D97-AF65-F5344CB8AC3E}">
        <p14:creationId xmlns:p14="http://schemas.microsoft.com/office/powerpoint/2010/main" val="15620780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lstStyle/>
          <a:p>
            <a:r>
              <a:rPr lang="en-US" dirty="0" err="1" smtClean="0"/>
              <a:t>Elmet</a:t>
            </a:r>
            <a:r>
              <a:rPr lang="en-US" dirty="0" smtClean="0"/>
              <a:t> Herald – I am the East Kingdom heraldic education deputy</a:t>
            </a:r>
          </a:p>
          <a:p>
            <a:r>
              <a:rPr lang="en-US" dirty="0" smtClean="0"/>
              <a:t>elmet@eastkingdom.org</a:t>
            </a:r>
          </a:p>
          <a:p>
            <a:r>
              <a:rPr lang="en-US" dirty="0" smtClean="0"/>
              <a:t>jgalak@gmail.com</a:t>
            </a:r>
          </a:p>
          <a:p>
            <a:r>
              <a:rPr lang="en-US" dirty="0"/>
              <a:t>This handout can be found at:</a:t>
            </a:r>
          </a:p>
          <a:p>
            <a:pPr lvl="1"/>
            <a:r>
              <a:rPr lang="en-US" dirty="0"/>
              <a:t>http://</a:t>
            </a:r>
            <a:r>
              <a:rPr lang="en-US" dirty="0" smtClean="0"/>
              <a:t>www.yehudaheraldry.com/</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63</a:t>
            </a:fld>
            <a:endParaRPr lang="en-US"/>
          </a:p>
        </p:txBody>
      </p:sp>
    </p:spTree>
    <p:extLst>
      <p:ext uri="{BB962C8B-B14F-4D97-AF65-F5344CB8AC3E}">
        <p14:creationId xmlns:p14="http://schemas.microsoft.com/office/powerpoint/2010/main" val="414301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College</a:t>
            </a:r>
            <a:endParaRPr lang="en-US" dirty="0"/>
          </a:p>
        </p:txBody>
      </p:sp>
      <p:sp>
        <p:nvSpPr>
          <p:cNvPr id="3" name="Content Placeholder 2"/>
          <p:cNvSpPr>
            <a:spLocks noGrp="1"/>
          </p:cNvSpPr>
          <p:nvPr>
            <p:ph idx="1"/>
          </p:nvPr>
        </p:nvSpPr>
        <p:spPr/>
        <p:txBody>
          <a:bodyPr/>
          <a:lstStyle/>
          <a:p>
            <a:r>
              <a:rPr lang="en-US" dirty="0" smtClean="0"/>
              <a:t>Society Level  (“Laurel” level)</a:t>
            </a:r>
          </a:p>
          <a:p>
            <a:pPr lvl="1"/>
            <a:r>
              <a:rPr lang="en-US" dirty="0"/>
              <a:t>Pelican Sovereign of Arms</a:t>
            </a:r>
          </a:p>
          <a:p>
            <a:pPr lvl="2"/>
            <a:r>
              <a:rPr lang="en-US" dirty="0"/>
              <a:t>Handles names submissions</a:t>
            </a:r>
          </a:p>
          <a:p>
            <a:pPr lvl="2"/>
            <a:r>
              <a:rPr lang="en-US" dirty="0"/>
              <a:t>Currently (Sep 2013) Dame Juliana de Luna</a:t>
            </a:r>
          </a:p>
          <a:p>
            <a:pPr lvl="1"/>
            <a:r>
              <a:rPr lang="en-US" dirty="0" smtClean="0"/>
              <a:t>Wreath </a:t>
            </a:r>
            <a:r>
              <a:rPr lang="en-US" dirty="0"/>
              <a:t>Sovereign of </a:t>
            </a:r>
            <a:r>
              <a:rPr lang="en-US" dirty="0" smtClean="0"/>
              <a:t>Arms</a:t>
            </a:r>
            <a:endParaRPr lang="en-US" dirty="0"/>
          </a:p>
          <a:p>
            <a:pPr lvl="2"/>
            <a:r>
              <a:rPr lang="en-US" dirty="0" smtClean="0"/>
              <a:t>Handles armory submissions</a:t>
            </a:r>
          </a:p>
          <a:p>
            <a:pPr lvl="2"/>
            <a:r>
              <a:rPr lang="en-US" dirty="0"/>
              <a:t>Currently (Sep 2013) </a:t>
            </a:r>
            <a:r>
              <a:rPr lang="en-US" dirty="0" err="1"/>
              <a:t>Magistra</a:t>
            </a:r>
            <a:r>
              <a:rPr lang="en-US" dirty="0"/>
              <a:t> </a:t>
            </a:r>
            <a:r>
              <a:rPr lang="en-US" dirty="0" smtClean="0"/>
              <a:t>Emma de </a:t>
            </a:r>
            <a:r>
              <a:rPr lang="en-US" dirty="0" err="1" smtClean="0"/>
              <a:t>Fetherstan</a:t>
            </a:r>
            <a:endParaRPr lang="en-US" dirty="0" smtClean="0"/>
          </a:p>
          <a:p>
            <a:pPr marL="914400" lvl="2" indent="0">
              <a:buNone/>
            </a:pPr>
            <a:endParaRPr lang="en-US" dirty="0" smtClean="0"/>
          </a:p>
          <a:p>
            <a:pPr marL="914400" lvl="2"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7</a:t>
            </a:fld>
            <a:endParaRPr lang="en-US"/>
          </a:p>
        </p:txBody>
      </p:sp>
    </p:spTree>
    <p:extLst>
      <p:ext uri="{BB962C8B-B14F-4D97-AF65-F5344CB8AC3E}">
        <p14:creationId xmlns:p14="http://schemas.microsoft.com/office/powerpoint/2010/main" val="3301812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College</a:t>
            </a:r>
            <a:endParaRPr lang="en-US" dirty="0"/>
          </a:p>
        </p:txBody>
      </p:sp>
      <p:sp>
        <p:nvSpPr>
          <p:cNvPr id="3" name="Content Placeholder 2"/>
          <p:cNvSpPr>
            <a:spLocks noGrp="1"/>
          </p:cNvSpPr>
          <p:nvPr>
            <p:ph idx="1"/>
          </p:nvPr>
        </p:nvSpPr>
        <p:spPr/>
        <p:txBody>
          <a:bodyPr/>
          <a:lstStyle/>
          <a:p>
            <a:r>
              <a:rPr lang="en-US" dirty="0" smtClean="0"/>
              <a:t>Society Level  (“Laurel” level)</a:t>
            </a:r>
          </a:p>
          <a:p>
            <a:pPr lvl="1"/>
            <a:r>
              <a:rPr lang="en-US" dirty="0"/>
              <a:t>Several other officers: </a:t>
            </a:r>
          </a:p>
          <a:p>
            <a:pPr lvl="2"/>
            <a:r>
              <a:rPr lang="en-US" dirty="0">
                <a:hlinkClick r:id="rId3"/>
              </a:rPr>
              <a:t>http://heraldry.sca.org/jobs.html</a:t>
            </a:r>
            <a:endParaRPr lang="en-US" dirty="0"/>
          </a:p>
          <a:p>
            <a:pPr lvl="2"/>
            <a:r>
              <a:rPr lang="en-US" dirty="0"/>
              <a:t>Clarion – education</a:t>
            </a:r>
          </a:p>
          <a:p>
            <a:pPr lvl="2"/>
            <a:r>
              <a:rPr lang="en-US" dirty="0" err="1"/>
              <a:t>Palimpset</a:t>
            </a:r>
            <a:r>
              <a:rPr lang="en-US" dirty="0"/>
              <a:t> – </a:t>
            </a:r>
            <a:r>
              <a:rPr lang="en-US" dirty="0" smtClean="0"/>
              <a:t>rules</a:t>
            </a:r>
          </a:p>
          <a:p>
            <a:pPr lvl="2"/>
            <a:r>
              <a:rPr lang="en-US" dirty="0" err="1" smtClean="0"/>
              <a:t>Morsulus</a:t>
            </a:r>
            <a:r>
              <a:rPr lang="en-US" dirty="0" smtClean="0"/>
              <a:t> – O &amp; A</a:t>
            </a:r>
          </a:p>
          <a:p>
            <a:pPr lvl="2"/>
            <a:r>
              <a:rPr lang="en-US" dirty="0" smtClean="0"/>
              <a:t>Ragged Staff – file clerk</a:t>
            </a:r>
          </a:p>
          <a:p>
            <a:pPr lvl="2"/>
            <a:r>
              <a:rPr lang="en-US" dirty="0" smtClean="0"/>
              <a:t>Codex – web minister</a:t>
            </a:r>
          </a:p>
          <a:p>
            <a:pPr lvl="2"/>
            <a:endParaRPr lang="en-US" dirty="0"/>
          </a:p>
          <a:p>
            <a:pPr marL="914400" lvl="2" indent="0">
              <a:buNone/>
            </a:pPr>
            <a:endParaRPr lang="en-US" dirty="0" smtClean="0"/>
          </a:p>
          <a:p>
            <a:pPr marL="914400" lvl="2"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8</a:t>
            </a:fld>
            <a:endParaRPr lang="en-US"/>
          </a:p>
        </p:txBody>
      </p:sp>
    </p:spTree>
    <p:extLst>
      <p:ext uri="{BB962C8B-B14F-4D97-AF65-F5344CB8AC3E}">
        <p14:creationId xmlns:p14="http://schemas.microsoft.com/office/powerpoint/2010/main" val="2477961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College</a:t>
            </a:r>
            <a:endParaRPr lang="en-US" dirty="0"/>
          </a:p>
        </p:txBody>
      </p:sp>
      <p:sp>
        <p:nvSpPr>
          <p:cNvPr id="3" name="Content Placeholder 2"/>
          <p:cNvSpPr>
            <a:spLocks noGrp="1"/>
          </p:cNvSpPr>
          <p:nvPr>
            <p:ph idx="1"/>
          </p:nvPr>
        </p:nvSpPr>
        <p:spPr/>
        <p:txBody>
          <a:bodyPr/>
          <a:lstStyle/>
          <a:p>
            <a:r>
              <a:rPr lang="en-US" dirty="0" smtClean="0"/>
              <a:t>Kingdom Level</a:t>
            </a:r>
          </a:p>
          <a:p>
            <a:r>
              <a:rPr lang="en-US" dirty="0" smtClean="0"/>
              <a:t>Known as College of Heralds (</a:t>
            </a:r>
            <a:r>
              <a:rPr lang="en-US" dirty="0" err="1" smtClean="0"/>
              <a:t>CoH</a:t>
            </a:r>
            <a:r>
              <a:rPr lang="en-US" dirty="0" smtClean="0"/>
              <a:t>)</a:t>
            </a:r>
          </a:p>
          <a:p>
            <a:pPr lvl="1"/>
            <a:r>
              <a:rPr lang="en-US" dirty="0" smtClean="0"/>
              <a:t>Kingdom Principal Herald</a:t>
            </a:r>
          </a:p>
          <a:p>
            <a:pPr lvl="2"/>
            <a:r>
              <a:rPr lang="en-US" dirty="0" smtClean="0"/>
              <a:t>Head herald for Kingdom</a:t>
            </a:r>
          </a:p>
          <a:p>
            <a:pPr lvl="2"/>
            <a:r>
              <a:rPr lang="en-US" dirty="0" smtClean="0"/>
              <a:t>Brigantia Principal Herald in the East</a:t>
            </a:r>
          </a:p>
          <a:p>
            <a:pPr lvl="1"/>
            <a:r>
              <a:rPr lang="en-US" dirty="0" smtClean="0"/>
              <a:t>Internal and/or External Submissions Heralds</a:t>
            </a:r>
          </a:p>
          <a:p>
            <a:pPr lvl="2"/>
            <a:r>
              <a:rPr lang="en-US" dirty="0" smtClean="0"/>
              <a:t>Handle name and armory submissions</a:t>
            </a:r>
          </a:p>
          <a:p>
            <a:pPr lvl="1"/>
            <a:r>
              <a:rPr lang="en-US" dirty="0" smtClean="0"/>
              <a:t>Other staff heralds vary by Kingdom</a:t>
            </a:r>
          </a:p>
          <a:p>
            <a:r>
              <a:rPr lang="en-US" dirty="0" smtClean="0"/>
              <a:t>Local branch heralds and Heralds-at-large</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02279A88-A1F9-41F9-8D6F-58A1BE390A13}" type="slidenum">
              <a:rPr lang="en-US" smtClean="0"/>
              <a:pPr>
                <a:defRPr/>
              </a:pPr>
              <a:t>9</a:t>
            </a:fld>
            <a:endParaRPr lang="en-US"/>
          </a:p>
        </p:txBody>
      </p:sp>
    </p:spTree>
    <p:extLst>
      <p:ext uri="{BB962C8B-B14F-4D97-AF65-F5344CB8AC3E}">
        <p14:creationId xmlns:p14="http://schemas.microsoft.com/office/powerpoint/2010/main" val="2552171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3F80CD"/>
            </a:gs>
            <a:gs pos="100000">
              <a:srgbClr val="9BC1FF"/>
            </a:gs>
          </a:gsLst>
          <a:lin ang="16200000" scaled="1"/>
          <a:tileRect/>
        </a:gradFill>
        <a:ln>
          <a:solidFill>
            <a:srgbClr val="4A7EBB"/>
          </a:solidFill>
        </a:ln>
      </a:spPr>
      <a:bodyPr rtlCol="0" anchor="ctr"/>
      <a:lstStyle>
        <a:defPPr algn="ctr">
          <a:defRPr dirty="0">
            <a:solidFill>
              <a:schemeClr val="tx1"/>
            </a:solidFill>
            <a:uFillTx/>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3016</TotalTime>
  <Words>3036</Words>
  <Application>Microsoft Office PowerPoint</Application>
  <PresentationFormat>On-screen Show (4:3)</PresentationFormat>
  <Paragraphs>619</Paragraphs>
  <Slides>63</Slides>
  <Notes>36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Book Heraldry 100 Introduction</vt:lpstr>
      <vt:lpstr>Introduction</vt:lpstr>
      <vt:lpstr>Introduction</vt:lpstr>
      <vt:lpstr>Introduction</vt:lpstr>
      <vt:lpstr>Introduction</vt:lpstr>
      <vt:lpstr>Organization of the College</vt:lpstr>
      <vt:lpstr>Organization of the College</vt:lpstr>
      <vt:lpstr>Organization of the College</vt:lpstr>
      <vt:lpstr>Organization of the College</vt:lpstr>
      <vt:lpstr>Organization of the College</vt:lpstr>
      <vt:lpstr>Organization of the College</vt:lpstr>
      <vt:lpstr>Organization of the College</vt:lpstr>
      <vt:lpstr>Organization of the College</vt:lpstr>
      <vt:lpstr>Organization of the College</vt:lpstr>
      <vt:lpstr>Organization of the College</vt:lpstr>
      <vt:lpstr>Becoming a Herald</vt:lpstr>
      <vt:lpstr>Websites</vt:lpstr>
      <vt:lpstr>Websites</vt:lpstr>
      <vt:lpstr>Websites</vt:lpstr>
      <vt:lpstr>Mailing Lists</vt:lpstr>
      <vt:lpstr>Mailing Lists</vt:lpstr>
      <vt:lpstr>Rules</vt:lpstr>
      <vt:lpstr>Rules</vt:lpstr>
      <vt:lpstr>Rules</vt:lpstr>
      <vt:lpstr>Rules</vt:lpstr>
      <vt:lpstr>Rules</vt:lpstr>
      <vt:lpstr>Rules</vt:lpstr>
      <vt:lpstr>Rules</vt:lpstr>
      <vt:lpstr>Rules</vt:lpstr>
      <vt:lpstr>Rules</vt:lpstr>
      <vt:lpstr>Rules</vt:lpstr>
      <vt:lpstr>Submission Process</vt:lpstr>
      <vt:lpstr>Submission Process</vt:lpstr>
      <vt:lpstr>Submission Process</vt:lpstr>
      <vt:lpstr>Submission Process</vt:lpstr>
      <vt:lpstr>Submission Process</vt:lpstr>
      <vt:lpstr>Submission Process</vt:lpstr>
      <vt:lpstr>Submission Process</vt:lpstr>
      <vt:lpstr>Submission Process</vt:lpstr>
      <vt:lpstr>Submission Process</vt:lpstr>
      <vt:lpstr>Submission Process</vt:lpstr>
      <vt:lpstr>Submission Process</vt:lpstr>
      <vt:lpstr>Submission Process</vt:lpstr>
      <vt:lpstr>OSCAR</vt:lpstr>
      <vt:lpstr>OSCAR</vt:lpstr>
      <vt:lpstr>OSCAR</vt:lpstr>
      <vt:lpstr>OSCAR</vt:lpstr>
      <vt:lpstr>OSCAR</vt:lpstr>
      <vt:lpstr>OSCAR</vt:lpstr>
      <vt:lpstr>OSCAR</vt:lpstr>
      <vt:lpstr>OSCAR</vt:lpstr>
      <vt:lpstr>OSCAR</vt:lpstr>
      <vt:lpstr>OSCAR</vt:lpstr>
      <vt:lpstr>Precedent</vt:lpstr>
      <vt:lpstr>Precedent</vt:lpstr>
      <vt:lpstr>Precedent</vt:lpstr>
      <vt:lpstr>Precedent</vt:lpstr>
      <vt:lpstr>Precedent</vt:lpstr>
      <vt:lpstr>Precedent</vt:lpstr>
      <vt:lpstr>Precedent</vt:lpstr>
      <vt:lpstr>Final Thoughts</vt:lpstr>
      <vt:lpstr>Final Thoughts</vt:lpstr>
      <vt:lpstr>About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Heraldry</dc:title>
  <dc:creator>jgalak</dc:creator>
  <cp:lastModifiedBy>Juliean Galak</cp:lastModifiedBy>
  <cp:revision>171</cp:revision>
  <dcterms:created xsi:type="dcterms:W3CDTF">2012-03-20T13:20:32Z</dcterms:created>
  <dcterms:modified xsi:type="dcterms:W3CDTF">2013-09-19T02:54:18Z</dcterms:modified>
</cp:coreProperties>
</file>